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6"/>
  </p:notesMasterIdLst>
  <p:sldIdLst>
    <p:sldId id="256" r:id="rId5"/>
    <p:sldId id="257" r:id="rId6"/>
    <p:sldId id="8413" r:id="rId7"/>
    <p:sldId id="276" r:id="rId8"/>
    <p:sldId id="1874" r:id="rId9"/>
    <p:sldId id="2596" r:id="rId10"/>
    <p:sldId id="2501" r:id="rId11"/>
    <p:sldId id="2597" r:id="rId12"/>
    <p:sldId id="1868" r:id="rId13"/>
    <p:sldId id="2367" r:id="rId14"/>
    <p:sldId id="314" r:id="rId15"/>
    <p:sldId id="2363" r:id="rId16"/>
    <p:sldId id="315" r:id="rId17"/>
    <p:sldId id="8357" r:id="rId18"/>
    <p:sldId id="8411" r:id="rId19"/>
    <p:sldId id="8412" r:id="rId20"/>
    <p:sldId id="2366" r:id="rId21"/>
    <p:sldId id="1889" r:id="rId22"/>
    <p:sldId id="2369" r:id="rId23"/>
    <p:sldId id="261" r:id="rId24"/>
    <p:sldId id="2507" r:id="rId25"/>
    <p:sldId id="1881" r:id="rId26"/>
    <p:sldId id="2499" r:id="rId27"/>
    <p:sldId id="8415" r:id="rId28"/>
    <p:sldId id="2506" r:id="rId29"/>
    <p:sldId id="8414" r:id="rId30"/>
    <p:sldId id="1869" r:id="rId31"/>
    <p:sldId id="8417" r:id="rId32"/>
    <p:sldId id="2362" r:id="rId33"/>
    <p:sldId id="1589" r:id="rId34"/>
    <p:sldId id="1593" r:id="rId35"/>
    <p:sldId id="1871" r:id="rId36"/>
    <p:sldId id="2504" r:id="rId37"/>
    <p:sldId id="2371" r:id="rId38"/>
    <p:sldId id="1604" r:id="rId39"/>
    <p:sldId id="8416" r:id="rId40"/>
    <p:sldId id="451" r:id="rId41"/>
    <p:sldId id="2500" r:id="rId42"/>
    <p:sldId id="2441" r:id="rId43"/>
    <p:sldId id="2497" r:id="rId44"/>
    <p:sldId id="250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Lst>
        </p14:section>
        <p14:section name="Platform Positioning" id="{2F574730-E268-414C-9FB6-1CA4559AA8D4}">
          <p14:sldIdLst>
            <p14:sldId id="8413"/>
          </p14:sldIdLst>
        </p14:section>
        <p14:section name="Customer evidence" id="{A5D142F4-DE41-4624-8F6B-A5B896457BEC}">
          <p14:sldIdLst>
            <p14:sldId id="276"/>
            <p14:sldId id="1874"/>
          </p14:sldIdLst>
        </p14:section>
        <p14:section name="Momentum &amp; OSS" id="{16B18688-125E-4D27-8C75-B4565DD34F84}">
          <p14:sldIdLst>
            <p14:sldId id="2596"/>
            <p14:sldId id="2501"/>
            <p14:sldId id="2597"/>
            <p14:sldId id="1868"/>
            <p14:sldId id="2367"/>
            <p14:sldId id="314"/>
            <p14:sldId id="2363"/>
            <p14:sldId id="315"/>
            <p14:sldId id="8357"/>
            <p14:sldId id="8411"/>
            <p14:sldId id="8412"/>
          </p14:sldIdLst>
        </p14:section>
        <p14:section name="Product - .NET Core 2.2" id="{D2A33D8F-4A1C-4AED-897E-BD9F216333DA}">
          <p14:sldIdLst>
            <p14:sldId id="2366"/>
            <p14:sldId id="1889"/>
            <p14:sldId id="2369"/>
            <p14:sldId id="261"/>
            <p14:sldId id="2507"/>
            <p14:sldId id="1881"/>
            <p14:sldId id="2499"/>
            <p14:sldId id="8415"/>
            <p14:sldId id="2506"/>
            <p14:sldId id="8414"/>
          </p14:sldIdLst>
        </p14:section>
        <p14:section name="Product - .NET Core 3.0" id="{8D763F77-60DF-4F2A-959D-80D453256A05}">
          <p14:sldIdLst>
            <p14:sldId id="1869"/>
            <p14:sldId id="8417"/>
            <p14:sldId id="2362"/>
            <p14:sldId id="1589"/>
            <p14:sldId id="1593"/>
            <p14:sldId id="1871"/>
            <p14:sldId id="2504"/>
            <p14:sldId id="2371"/>
            <p14:sldId id="1604"/>
            <p14:sldId id="8416"/>
            <p14:sldId id="451"/>
            <p14:sldId id="2500"/>
            <p14:sldId id="2441"/>
            <p14:sldId id="2497"/>
            <p14:sldId id="25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B177ED"/>
    <a:srgbClr val="512BD4"/>
    <a:srgbClr val="7030A0"/>
    <a:srgbClr val="0079D6"/>
    <a:srgbClr val="0063B1"/>
    <a:srgbClr val="00ABEC"/>
    <a:srgbClr val="F7FAFF"/>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21" autoAdjust="0"/>
  </p:normalViewPr>
  <p:slideViewPr>
    <p:cSldViewPr snapToGrid="0">
      <p:cViewPr varScale="1">
        <p:scale>
          <a:sx n="96" d="100"/>
          <a:sy n="96" d="100"/>
        </p:scale>
        <p:origin x="1026" y="72"/>
      </p:cViewPr>
      <p:guideLst/>
    </p:cSldViewPr>
  </p:slideViewPr>
  <p:notesTextViewPr>
    <p:cViewPr>
      <p:scale>
        <a:sx n="1" d="1"/>
        <a:sy n="1" d="1"/>
      </p:scale>
      <p:origin x="0" y="0"/>
    </p:cViewPr>
  </p:notesTextViewPr>
  <p:sorterViewPr>
    <p:cViewPr>
      <p:scale>
        <a:sx n="90" d="100"/>
        <a:sy n="90" d="100"/>
      </p:scale>
      <p:origin x="0" y="-52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a:latin typeface="+mj-lt"/>
              </a:rPr>
              <a:t>RUNTIME PERFORMANCE</a:t>
            </a:r>
          </a:p>
        </c:rich>
      </c:tx>
      <c:layout>
        <c:manualLayout>
          <c:xMode val="edge"/>
          <c:yMode val="edge"/>
          <c:x val="0.39281875892420293"/>
          <c:y val="1.5637858393240833E-2"/>
        </c:manualLayout>
      </c:layout>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a:t>3.0MM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a:t>712K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240K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3/25/2019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50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406728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ecosystem starts with you! Get involved by joining (or running!) a meetup. Contribute to projects, or just read the news. Visit www.dotnetfoundation.org</a:t>
            </a:r>
          </a:p>
          <a:p>
            <a:endParaRPr lang="en-US" dirty="0"/>
          </a:p>
          <a:p>
            <a:r>
              <a:rPr lang="en-US" dirty="0"/>
              <a:t>Join the foundation as a member and vote for the board.</a:t>
            </a:r>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2923160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075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We’re proud of all the innovation in .NET Core and the surrounding ecosystem, but we’re also proud of its momentum in the open source community.</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There are a number of open source projects that make up the .NET platform ecosystem, and it’s amazing to see the engagement. 87% of the people who contribute to the .NET platform don’t work at Microsoft. </a:t>
            </a:r>
          </a:p>
          <a:p>
            <a:r>
              <a:rPr lang="en-US" sz="1200" kern="1200">
                <a:solidFill>
                  <a:schemeClr val="tx1"/>
                </a:solidFill>
                <a:effectLst/>
                <a:latin typeface="+mn-lt"/>
                <a:ea typeface="+mn-ea"/>
                <a:cs typeface="+mn-cs"/>
              </a:rPr>
              <a:t>And these open source developers have made over 61 thousand code contributions back to the platform.</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B6392203-7443-433F-8273-2CE3C5519F4B}" type="slidenum">
              <a:rPr lang="en-US" smtClean="0"/>
              <a:t>14</a:t>
            </a:fld>
            <a:endParaRPr lang="en-US"/>
          </a:p>
        </p:txBody>
      </p:sp>
    </p:spTree>
    <p:extLst>
      <p:ext uri="{BB962C8B-B14F-4D97-AF65-F5344CB8AC3E}">
        <p14:creationId xmlns:p14="http://schemas.microsoft.com/office/powerpoint/2010/main" val="366478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Jim </a:t>
            </a:r>
            <a:r>
              <a:rPr lang="en-US" b="1" err="1"/>
              <a:t>Zemlin</a:t>
            </a:r>
            <a:r>
              <a:rPr lang="en-US" b="1"/>
              <a:t>, Executive</a:t>
            </a:r>
            <a:r>
              <a:rPr lang="en-US" b="1" baseline="0"/>
              <a:t> director of Linux foundation said “There are 10’s of millions of open source projects, invest in the ones with sustainable ecosystems”. .NET is one of those projects. </a:t>
            </a:r>
            <a:r>
              <a:rPr lang="en-US"/>
              <a:t>CNCF</a:t>
            </a:r>
            <a:r>
              <a:rPr lang="en-US" baseline="0"/>
              <a:t> tracks the top 30 highest velocity open source projects. </a:t>
            </a:r>
            <a:r>
              <a:rPr lang="en-US"/>
              <a:t>This is a logarithmic</a:t>
            </a:r>
            <a:r>
              <a:rPr lang="en-US" baseline="0"/>
              <a:t> scale to measure OSS project velocity with commits on the X axis and PRs and issues on the Y axis, with # of authors indicated by the size of the circle. The farther upper right the more activity a project has. Linux Kernel is #1, followed by Chromium, Kubernetes and Microsoft Docs. Notice .NET is the #1 application framework. </a:t>
            </a:r>
          </a:p>
          <a:p>
            <a:endParaRPr lang="en-US"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8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&lt;talk to the journey, key milestones below&gt;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new platform is born. </a:t>
            </a:r>
            <a:r>
              <a:rPr lang="en-US" b="0"/>
              <a:t>Along with HP,</a:t>
            </a:r>
            <a:r>
              <a:rPr lang="en-US" b="0" baseline="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project begins. </a:t>
            </a:r>
            <a:r>
              <a:rPr lang="en-US"/>
              <a:t>The CLI</a:t>
            </a:r>
            <a:r>
              <a:rPr lang="en-US" baseline="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ASP.NET MVC web development stack is released to </a:t>
            </a:r>
            <a:r>
              <a:rPr lang="en-US" b="1" baseline="0" err="1"/>
              <a:t>CodePlex</a:t>
            </a:r>
            <a:r>
              <a:rPr lang="en-US" b="1" baseline="0"/>
              <a:t> as open source. </a:t>
            </a:r>
            <a:r>
              <a:rPr lang="en-US" b="0" baseline="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Hell</a:t>
            </a:r>
            <a:r>
              <a:rPr lang="en-US" b="1" baseline="0"/>
              <a:t> freezes over &amp; pigs fly. </a:t>
            </a:r>
            <a:r>
              <a:rPr lang="en-US"/>
              <a:t>Early 2014 at Microsoft’s BUILD</a:t>
            </a:r>
            <a:r>
              <a:rPr lang="en-US" baseline="0"/>
              <a:t> conference</a:t>
            </a:r>
            <a:r>
              <a:rPr lang="en-US"/>
              <a:t>, Anders Hejlsberg, the father of C#,</a:t>
            </a:r>
            <a:r>
              <a:rPr lang="en-US" baseline="0"/>
              <a:t> releases </a:t>
            </a:r>
            <a:r>
              <a:rPr lang="en-US"/>
              <a:t>the .NET Compiler</a:t>
            </a:r>
            <a:r>
              <a:rPr lang="en-US" baseline="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comes home. </a:t>
            </a:r>
            <a:r>
              <a:rPr lang="en-US"/>
              <a:t>In</a:t>
            </a:r>
            <a:r>
              <a:rPr lang="en-US" baseline="0"/>
              <a:t> early 2016, Microsoft finally acquires Xamarin and brings Miguel de Icaza into Developer Division. Mono joins the .NET foundation and is officially supported and contributed to by Microsoft. The Microsoft community officially meets the Mono community.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2.0 Released. </a:t>
            </a:r>
            <a:r>
              <a:rPr lang="en-US" b="0" baseline="0"/>
              <a:t>Our cross platform and open source implementation of .NET finally releases to the world with unified tooling support across multiple operating systems and editors.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err="1"/>
              <a:t>Winforms</a:t>
            </a:r>
            <a:r>
              <a:rPr lang="en-US" b="1" baseline="0"/>
              <a:t> and WPF go open source. </a:t>
            </a:r>
            <a:r>
              <a:rPr lang="en-US" b="0" baseline="0"/>
              <a:t>At Microsoft Connect 2018 we announced the open sourcing of Windows Forms and WPF desktop frameworks. We’ve seen incredible contributions and activity since. The community now has the power to guide the direction of these frameworks.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3.0 released. </a:t>
            </a:r>
            <a:r>
              <a:rPr lang="en-US" b="0" baseline="0"/>
              <a:t>.NET Core 3.0 brings Windows desktop workloads to the .NET Core runtime which will allow self contained EXEs, side-by-side installs, and faster performance.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3/25/2019 3:50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Swagger support</a:t>
            </a:r>
          </a:p>
          <a:p>
            <a:r>
              <a:rPr lang="en-US" dirty="0"/>
              <a:t>Http-</a:t>
            </a:r>
            <a:r>
              <a:rPr lang="en-US" dirty="0" err="1"/>
              <a:t>Repl</a:t>
            </a:r>
            <a:endParaRPr lang="en-US" dirty="0"/>
          </a:p>
          <a:p>
            <a:r>
              <a:rPr lang="en-US" dirty="0"/>
              <a:t>SignalR client-to-server streaming</a:t>
            </a:r>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Azure is the .NET developer’s cloud. There are hundreds of developer services accessible to C#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3/25/2019 3:50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19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282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3685246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1590329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an Azure DevOps pipeline and a GitHub repository</a:t>
            </a:r>
          </a:p>
        </p:txBody>
      </p:sp>
      <p:sp>
        <p:nvSpPr>
          <p:cNvPr id="4" name="Slide Number Placeholder 3"/>
          <p:cNvSpPr>
            <a:spLocks noGrp="1"/>
          </p:cNvSpPr>
          <p:nvPr>
            <p:ph type="sldNum" sz="quarter" idx="10"/>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1643183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ANIMATED SLIDE – shows progression of entire .NET platform into .NET Core specific workloads.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Microservices will also be a big theme for .NET Core 3. We’re looking at additional patterns and templates for building these quickly.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98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9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236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80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a:t>
            </a:r>
          </a:p>
        </p:txBody>
      </p:sp>
      <p:sp>
        <p:nvSpPr>
          <p:cNvPr id="4" name="Slide Number Placeholder 3"/>
          <p:cNvSpPr>
            <a:spLocks noGrp="1"/>
          </p:cNvSpPr>
          <p:nvPr>
            <p:ph type="sldNum" sz="quarter" idx="10"/>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91334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What’s more, you can also use your favorite tools and editors to build .NET apps – or use Visual Studio, Visual Studio Code or Visual Studio for Mac.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959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077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36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Cognitive services uses pretrained models. These are super easy to use set of services for vision recognition, speech and text.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3/25/2019 3:50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974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ML.NET is used to develop and integrate custom machine learning models into .NET apps of any type - web, mobile, desktop, gaming, and IoT. </a:t>
            </a:r>
            <a:endParaRPr lang="en-US" dirty="0"/>
          </a:p>
          <a:p>
            <a:endParaRPr lang="en-US" dirty="0"/>
          </a:p>
          <a:p>
            <a:r>
              <a:rPr lang="en-US" dirty="0"/>
              <a:t>ML.NET is developer focused which means we are going to optimize for common developer scenarios (like recommendation, sentiment analysis)</a:t>
            </a:r>
          </a:p>
          <a:p>
            <a:endParaRPr lang="en-US" dirty="0"/>
          </a:p>
          <a:p>
            <a:r>
              <a:rPr lang="en-US" dirty="0"/>
              <a:t>ML.NET is based upon a decade of internal goodness </a:t>
            </a:r>
          </a:p>
          <a:p>
            <a:endParaRPr lang="en-US" dirty="0"/>
          </a:p>
          <a:p>
            <a:r>
              <a:rPr lang="en-US" dirty="0"/>
              <a:t>ML.NET is open source and cross-platform</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3/25/2019 3:50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650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507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5min</a:t>
            </a:r>
          </a:p>
        </p:txBody>
      </p:sp>
      <p:sp>
        <p:nvSpPr>
          <p:cNvPr id="4" name="Slide Number Placeholder 3"/>
          <p:cNvSpPr>
            <a:spLocks noGrp="1"/>
          </p:cNvSpPr>
          <p:nvPr>
            <p:ph type="sldNum" sz="quarter" idx="10"/>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2651973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hope what we showed you today reinforced our commitment to .NET for building anything you can imagine. It’s the best time to be a .NET developer and we have some very exciting innovations being made to the platform. The ecosystem is growing and it’s thanks to you! Please get involved and learn more on our website.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1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92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https://www.youtube.com/watch?v=hUNKUwYH0Tg </a:t>
            </a:r>
          </a:p>
          <a:p>
            <a:endParaRPr lang="en-US" dirty="0"/>
          </a:p>
          <a:p>
            <a:r>
              <a:rPr lang="en-US" dirty="0"/>
              <a:t>Let’s take a look at one of these customer stories. </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2259105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seeing incredible growth in .NET. .NET is now actively used by over 4 million developers. Over 4 million developers worldwide use .NET every day to power startups, enterprises, consultancies… really, to power the world. And that number is growing. </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98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made significant investments in the platform especially in terms of performance. </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https://www.techempower.com/benchmarks/#section=data-r16&amp;hw=ph&amp;test=plaintext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the latest benchmarks on raw platform performance, .NET is more than 8 times faster than Node.js</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8</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4135782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numbers show the micro framework tests (as opposed to the raw platform tests) which makes them more realistic. </a:t>
            </a:r>
          </a:p>
          <a:p>
            <a:r>
              <a:rPr lang="en-US"/>
              <a:t>Call out the incredible performance increase in the REAL WORLD data access scenario. </a:t>
            </a:r>
          </a:p>
          <a:p>
            <a:endParaRPr lang="en-US"/>
          </a:p>
        </p:txBody>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35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Bing.com moved to .NET Core 2.1 and saw incredible performance gains. It made a wave of news. Check out the interview with the lead engineer: https://channel9.msdn.com/Events/dotnetConf/2018/S318</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4216255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dirty="0"/>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9625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3/25/2019</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54801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322007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758569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083539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698297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60" r:id="rId20"/>
    <p:sldLayoutId id="2147483761" r:id="rId21"/>
    <p:sldLayoutId id="2147483763" r:id="rId22"/>
    <p:sldLayoutId id="214748376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hannel9.msdn.com/Events/dotnetConf/2018/S318" TargetMode="External"/><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hyperlink" Target="http://www.dotnetfoundation.org/" TargetMode="Externa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s://meetup.com/pro/dot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hyperlink" Target="https://launch.visualstudio.com/" TargetMode="External"/><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migratetotheclou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netcorewinform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5.svg"/></Relationships>
</file>

<file path=ppt/slides/_rels/slide3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otnet/machinelearning-sample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23.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hyperlink" Target="http://www.dot.net/" TargetMode="External"/><Relationship Id="rId2" Type="http://schemas.openxmlformats.org/officeDocument/2006/relationships/notesSlide" Target="../notesSlides/notesSlide36.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hUNKUwYH0Tg"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www.dot.net/customers"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hyperlink" Target="https://www.techempower.com/benchmarks/#section=data-r16&amp;hw=ph&amp;test=plaintext"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www.techempower.com/benchmarks/#section=data-r16&amp;hw=ph&amp;test=fortune&amp;a=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EDCD-3C35-4EE4-8593-9B67247368B0}"/>
              </a:ext>
            </a:extLst>
          </p:cNvPr>
          <p:cNvSpPr>
            <a:spLocks noGrp="1"/>
          </p:cNvSpPr>
          <p:nvPr>
            <p:ph type="title"/>
          </p:nvPr>
        </p:nvSpPr>
        <p:spPr/>
        <p:txBody>
          <a:bodyPr/>
          <a:lstStyle/>
          <a:p>
            <a:r>
              <a:rPr lang="en-US"/>
              <a:t>Bing.com Runs on .NET Core 2.1</a:t>
            </a:r>
          </a:p>
        </p:txBody>
      </p:sp>
      <p:pic>
        <p:nvPicPr>
          <p:cNvPr id="7" name="Picture 6">
            <a:extLst>
              <a:ext uri="{FF2B5EF4-FFF2-40B4-BE49-F238E27FC236}">
                <a16:creationId xmlns:a16="http://schemas.microsoft.com/office/drawing/2014/main" id="{9692AA8C-94FD-4D60-ABCD-E9FBBB9EB257}"/>
              </a:ext>
            </a:extLst>
          </p:cNvPr>
          <p:cNvPicPr>
            <a:picLocks noChangeAspect="1"/>
          </p:cNvPicPr>
          <p:nvPr/>
        </p:nvPicPr>
        <p:blipFill>
          <a:blip r:embed="rId3"/>
          <a:stretch>
            <a:fillRect/>
          </a:stretch>
        </p:blipFill>
        <p:spPr>
          <a:xfrm>
            <a:off x="2590953" y="1142835"/>
            <a:ext cx="7010093" cy="5526888"/>
          </a:xfrm>
          <a:prstGeom prst="rect">
            <a:avLst/>
          </a:prstGeom>
          <a:ln>
            <a:solidFill>
              <a:schemeClr val="accent1"/>
            </a:solidFill>
          </a:ln>
        </p:spPr>
      </p:pic>
      <p:pic>
        <p:nvPicPr>
          <p:cNvPr id="6" name="Picture 5">
            <a:extLst>
              <a:ext uri="{FF2B5EF4-FFF2-40B4-BE49-F238E27FC236}">
                <a16:creationId xmlns:a16="http://schemas.microsoft.com/office/drawing/2014/main" id="{FD1ACFD6-29E3-4F06-A1C5-7C50798882AB}"/>
              </a:ext>
            </a:extLst>
          </p:cNvPr>
          <p:cNvPicPr>
            <a:picLocks noChangeAspect="1"/>
          </p:cNvPicPr>
          <p:nvPr/>
        </p:nvPicPr>
        <p:blipFill>
          <a:blip r:embed="rId4"/>
          <a:stretch>
            <a:fillRect/>
          </a:stretch>
        </p:blipFill>
        <p:spPr>
          <a:xfrm>
            <a:off x="6700646" y="1034899"/>
            <a:ext cx="5491354" cy="6114746"/>
          </a:xfrm>
          <a:prstGeom prst="rect">
            <a:avLst/>
          </a:prstGeom>
          <a:ln>
            <a:solidFill>
              <a:schemeClr val="accent1"/>
            </a:solidFill>
          </a:ln>
        </p:spPr>
      </p:pic>
      <p:pic>
        <p:nvPicPr>
          <p:cNvPr id="8" name="Picture 7">
            <a:extLst>
              <a:ext uri="{FF2B5EF4-FFF2-40B4-BE49-F238E27FC236}">
                <a16:creationId xmlns:a16="http://schemas.microsoft.com/office/drawing/2014/main" id="{EFA45DAC-857F-43D5-9618-A3D0F1AB405F}"/>
              </a:ext>
            </a:extLst>
          </p:cNvPr>
          <p:cNvPicPr>
            <a:picLocks noChangeAspect="1"/>
          </p:cNvPicPr>
          <p:nvPr/>
        </p:nvPicPr>
        <p:blipFill>
          <a:blip r:embed="rId5"/>
          <a:stretch>
            <a:fillRect/>
          </a:stretch>
        </p:blipFill>
        <p:spPr>
          <a:xfrm>
            <a:off x="0" y="1328827"/>
            <a:ext cx="6745833" cy="5526889"/>
          </a:xfrm>
          <a:prstGeom prst="rect">
            <a:avLst/>
          </a:prstGeom>
          <a:ln>
            <a:solidFill>
              <a:schemeClr val="accent1"/>
            </a:solidFill>
          </a:ln>
        </p:spPr>
      </p:pic>
      <p:pic>
        <p:nvPicPr>
          <p:cNvPr id="9" name="Picture 8">
            <a:extLst>
              <a:ext uri="{FF2B5EF4-FFF2-40B4-BE49-F238E27FC236}">
                <a16:creationId xmlns:a16="http://schemas.microsoft.com/office/drawing/2014/main" id="{278FC2B6-1D25-42F8-800D-35DCB5CF5671}"/>
              </a:ext>
            </a:extLst>
          </p:cNvPr>
          <p:cNvPicPr>
            <a:picLocks noChangeAspect="1"/>
          </p:cNvPicPr>
          <p:nvPr/>
        </p:nvPicPr>
        <p:blipFill>
          <a:blip r:embed="rId6"/>
          <a:stretch>
            <a:fillRect/>
          </a:stretch>
        </p:blipFill>
        <p:spPr>
          <a:xfrm>
            <a:off x="3056449" y="1669098"/>
            <a:ext cx="6315075" cy="5000625"/>
          </a:xfrm>
          <a:prstGeom prst="rect">
            <a:avLst/>
          </a:prstGeom>
        </p:spPr>
      </p:pic>
      <p:pic>
        <p:nvPicPr>
          <p:cNvPr id="10" name="Picture 9">
            <a:extLst>
              <a:ext uri="{FF2B5EF4-FFF2-40B4-BE49-F238E27FC236}">
                <a16:creationId xmlns:a16="http://schemas.microsoft.com/office/drawing/2014/main" id="{8D098F04-0C0B-4FEE-9270-98BB67624594}"/>
              </a:ext>
            </a:extLst>
          </p:cNvPr>
          <p:cNvPicPr>
            <a:picLocks noChangeAspect="1"/>
          </p:cNvPicPr>
          <p:nvPr/>
        </p:nvPicPr>
        <p:blipFill>
          <a:blip r:embed="rId7"/>
          <a:stretch>
            <a:fillRect/>
          </a:stretch>
        </p:blipFill>
        <p:spPr>
          <a:xfrm>
            <a:off x="647699" y="3301414"/>
            <a:ext cx="10896600" cy="3267075"/>
          </a:xfrm>
          <a:prstGeom prst="rect">
            <a:avLst/>
          </a:prstGeom>
          <a:ln>
            <a:solidFill>
              <a:schemeClr val="accent1"/>
            </a:solidFill>
          </a:ln>
        </p:spPr>
      </p:pic>
      <p:pic>
        <p:nvPicPr>
          <p:cNvPr id="3" name="Picture 2">
            <a:hlinkClick r:id="rId8"/>
            <a:extLst>
              <a:ext uri="{FF2B5EF4-FFF2-40B4-BE49-F238E27FC236}">
                <a16:creationId xmlns:a16="http://schemas.microsoft.com/office/drawing/2014/main" id="{DD460FD5-EEAF-4833-A92C-311FC4F5B8EA}"/>
              </a:ext>
            </a:extLst>
          </p:cNvPr>
          <p:cNvPicPr>
            <a:picLocks noChangeAspect="1"/>
          </p:cNvPicPr>
          <p:nvPr/>
        </p:nvPicPr>
        <p:blipFill>
          <a:blip r:embed="rId9"/>
          <a:stretch>
            <a:fillRect/>
          </a:stretch>
        </p:blipFill>
        <p:spPr>
          <a:xfrm>
            <a:off x="2900362" y="304800"/>
            <a:ext cx="6391275" cy="6248400"/>
          </a:xfrm>
          <a:prstGeom prst="rect">
            <a:avLst/>
          </a:prstGeom>
          <a:ln>
            <a:solidFill>
              <a:schemeClr val="accent1"/>
            </a:solidFill>
          </a:ln>
        </p:spPr>
      </p:pic>
    </p:spTree>
    <p:extLst>
      <p:ext uri="{BB962C8B-B14F-4D97-AF65-F5344CB8AC3E}">
        <p14:creationId xmlns:p14="http://schemas.microsoft.com/office/powerpoint/2010/main" val="3719100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grpSp>
        <p:nvGrpSpPr>
          <p:cNvPr id="18" name="Group 17">
            <a:extLst>
              <a:ext uri="{FF2B5EF4-FFF2-40B4-BE49-F238E27FC236}">
                <a16:creationId xmlns:a16="http://schemas.microsoft.com/office/drawing/2014/main" id="{07B47143-55C1-415D-A634-40B51D84BC39}"/>
              </a:ext>
            </a:extLst>
          </p:cNvPr>
          <p:cNvGrpSpPr/>
          <p:nvPr/>
        </p:nvGrpSpPr>
        <p:grpSpPr>
          <a:xfrm>
            <a:off x="713546" y="25485"/>
            <a:ext cx="10665321" cy="6856055"/>
            <a:chOff x="713546" y="25485"/>
            <a:chExt cx="10665321" cy="6856055"/>
          </a:xfrm>
        </p:grpSpPr>
        <p:grpSp>
          <p:nvGrpSpPr>
            <p:cNvPr id="17" name="Group 16">
              <a:extLst>
                <a:ext uri="{FF2B5EF4-FFF2-40B4-BE49-F238E27FC236}">
                  <a16:creationId xmlns:a16="http://schemas.microsoft.com/office/drawing/2014/main" id="{E37CBB05-A8D2-4DCA-922D-E67623F77B01}"/>
                </a:ext>
              </a:extLst>
            </p:cNvPr>
            <p:cNvGrpSpPr/>
            <p:nvPr/>
          </p:nvGrpSpPr>
          <p:grpSpPr>
            <a:xfrm>
              <a:off x="713546" y="25485"/>
              <a:ext cx="10665321" cy="6856055"/>
              <a:chOff x="713546" y="25485"/>
              <a:chExt cx="10665321" cy="6856055"/>
            </a:xfrm>
          </p:grpSpPr>
          <p:grpSp>
            <p:nvGrpSpPr>
              <p:cNvPr id="15" name="Group 14">
                <a:extLst>
                  <a:ext uri="{FF2B5EF4-FFF2-40B4-BE49-F238E27FC236}">
                    <a16:creationId xmlns:a16="http://schemas.microsoft.com/office/drawing/2014/main" id="{9701F1FF-35CA-4CBB-B9A8-492ABF2336B3}"/>
                  </a:ext>
                </a:extLst>
              </p:cNvPr>
              <p:cNvGrpSpPr/>
              <p:nvPr/>
            </p:nvGrpSpPr>
            <p:grpSpPr>
              <a:xfrm>
                <a:off x="713546" y="25485"/>
                <a:ext cx="10665321" cy="6856055"/>
                <a:chOff x="713546" y="25485"/>
                <a:chExt cx="10665321" cy="6856055"/>
              </a:xfrm>
            </p:grpSpPr>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1" cy="6856055"/>
                  <a:chOff x="713546" y="25485"/>
                  <a:chExt cx="10665321"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1"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sp>
              <p:nvSpPr>
                <p:cNvPr id="99" name="Rectangle 98">
                  <a:extLst>
                    <a:ext uri="{FF2B5EF4-FFF2-40B4-BE49-F238E27FC236}">
                      <a16:creationId xmlns:a16="http://schemas.microsoft.com/office/drawing/2014/main" id="{A4BAA762-037B-4BD0-B145-9767C72EFEC4}"/>
                    </a:ext>
                  </a:extLst>
                </p:cNvPr>
                <p:cNvSpPr/>
                <p:nvPr/>
              </p:nvSpPr>
              <p:spPr>
                <a:xfrm>
                  <a:off x="2680276" y="2963485"/>
                  <a:ext cx="818237"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ML.NET</a:t>
                  </a:r>
                </a:p>
              </p:txBody>
            </p:sp>
          </p:grpSp>
          <p:sp>
            <p:nvSpPr>
              <p:cNvPr id="101" name="Rectangle 100">
                <a:extLst>
                  <a:ext uri="{FF2B5EF4-FFF2-40B4-BE49-F238E27FC236}">
                    <a16:creationId xmlns:a16="http://schemas.microsoft.com/office/drawing/2014/main" id="{EAA2207F-2951-4811-B325-A03BEE5CDAFC}"/>
                  </a:ext>
                </a:extLst>
              </p:cNvPr>
              <p:cNvSpPr/>
              <p:nvPr/>
            </p:nvSpPr>
            <p:spPr>
              <a:xfrm>
                <a:off x="2795241" y="3615456"/>
                <a:ext cx="924420"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Infer.NET</a:t>
                </a:r>
              </a:p>
            </p:txBody>
          </p:sp>
        </p:grpSp>
        <p:sp>
          <p:nvSpPr>
            <p:cNvPr id="114" name="Rectangle 113">
              <a:extLst>
                <a:ext uri="{FF2B5EF4-FFF2-40B4-BE49-F238E27FC236}">
                  <a16:creationId xmlns:a16="http://schemas.microsoft.com/office/drawing/2014/main" id="{9B448F55-F5DA-451A-BFC9-F215D50C1DAC}"/>
                </a:ext>
              </a:extLst>
            </p:cNvPr>
            <p:cNvSpPr/>
            <p:nvPr/>
          </p:nvSpPr>
          <p:spPr>
            <a:xfrm>
              <a:off x="980868" y="1852935"/>
              <a:ext cx="1010598"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JSON.NET</a:t>
              </a:r>
            </a:p>
          </p:txBody>
        </p:sp>
      </p:grpSp>
    </p:spTree>
    <p:extLst>
      <p:ext uri="{BB962C8B-B14F-4D97-AF65-F5344CB8AC3E}">
        <p14:creationId xmlns:p14="http://schemas.microsoft.com/office/powerpoint/2010/main" val="83558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75969D-50EF-4038-9004-AD8D58A4BC38}"/>
              </a:ext>
            </a:extLst>
          </p:cNvPr>
          <p:cNvPicPr>
            <a:picLocks noChangeAspect="1"/>
          </p:cNvPicPr>
          <p:nvPr/>
        </p:nvPicPr>
        <p:blipFill>
          <a:blip r:embed="rId3"/>
          <a:stretch>
            <a:fillRect/>
          </a:stretch>
        </p:blipFill>
        <p:spPr>
          <a:xfrm>
            <a:off x="1983179" y="4723962"/>
            <a:ext cx="8423007" cy="3462031"/>
          </a:xfrm>
          <a:prstGeom prst="rect">
            <a:avLst/>
          </a:prstGeom>
        </p:spPr>
      </p:pic>
      <p:pic>
        <p:nvPicPr>
          <p:cNvPr id="5" name="Picture 4">
            <a:extLst>
              <a:ext uri="{FF2B5EF4-FFF2-40B4-BE49-F238E27FC236}">
                <a16:creationId xmlns:a16="http://schemas.microsoft.com/office/drawing/2014/main" id="{A0D1BA40-D210-4012-8F9C-4879DF8EFCC7}"/>
              </a:ext>
            </a:extLst>
          </p:cNvPr>
          <p:cNvPicPr>
            <a:picLocks noChangeAspect="1"/>
          </p:cNvPicPr>
          <p:nvPr/>
        </p:nvPicPr>
        <p:blipFill>
          <a:blip r:embed="rId4"/>
          <a:stretch>
            <a:fillRect/>
          </a:stretch>
        </p:blipFill>
        <p:spPr>
          <a:xfrm>
            <a:off x="1321285" y="0"/>
            <a:ext cx="9935688" cy="4723962"/>
          </a:xfrm>
          <a:prstGeom prst="rect">
            <a:avLst/>
          </a:prstGeom>
        </p:spPr>
      </p:pic>
      <p:sp>
        <p:nvSpPr>
          <p:cNvPr id="2" name="Rectangle 1">
            <a:extLst>
              <a:ext uri="{FF2B5EF4-FFF2-40B4-BE49-F238E27FC236}">
                <a16:creationId xmlns:a16="http://schemas.microsoft.com/office/drawing/2014/main" id="{31129ECD-E38F-4728-9C52-73A80AC268F0}"/>
              </a:ext>
            </a:extLst>
          </p:cNvPr>
          <p:cNvSpPr/>
          <p:nvPr/>
        </p:nvSpPr>
        <p:spPr>
          <a:xfrm>
            <a:off x="4478869" y="1669484"/>
            <a:ext cx="3929153" cy="461665"/>
          </a:xfrm>
          <a:prstGeom prst="rect">
            <a:avLst/>
          </a:prstGeom>
        </p:spPr>
        <p:txBody>
          <a:bodyPr wrap="none">
            <a:spAutoFit/>
          </a:bodyPr>
          <a:lstStyle/>
          <a:p>
            <a:r>
              <a:rPr lang="en-US" sz="2400" dirty="0">
                <a:solidFill>
                  <a:schemeClr val="bg1"/>
                </a:solidFill>
                <a:hlinkClick r:id="rId5">
                  <a:extLst>
                    <a:ext uri="{A12FA001-AC4F-418D-AE19-62706E023703}">
                      <ahyp:hlinkClr xmlns:ahyp="http://schemas.microsoft.com/office/drawing/2018/hyperlinkcolor" val="tx"/>
                    </a:ext>
                  </a:extLst>
                </a:hlinkClick>
              </a:rPr>
              <a:t>www.dotnetfoundation.org</a:t>
            </a:r>
            <a:r>
              <a:rPr lang="en-US" sz="2400" dirty="0">
                <a:solidFill>
                  <a:schemeClr val="bg1"/>
                </a:solidFill>
              </a:rPr>
              <a:t> </a:t>
            </a:r>
          </a:p>
        </p:txBody>
      </p:sp>
    </p:spTree>
    <p:extLst>
      <p:ext uri="{BB962C8B-B14F-4D97-AF65-F5344CB8AC3E}">
        <p14:creationId xmlns:p14="http://schemas.microsoft.com/office/powerpoint/2010/main" val="26078656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33C7167-B7ED-45CE-AF96-40809D1A34D1}"/>
              </a:ext>
            </a:extLst>
          </p:cNvPr>
          <p:cNvGrpSpPr/>
          <p:nvPr/>
        </p:nvGrpSpPr>
        <p:grpSpPr>
          <a:xfrm>
            <a:off x="1393371" y="53378"/>
            <a:ext cx="9405256" cy="7107276"/>
            <a:chOff x="1393371" y="53378"/>
            <a:chExt cx="9405256" cy="7107276"/>
          </a:xfrm>
        </p:grpSpPr>
        <p:pic>
          <p:nvPicPr>
            <p:cNvPr id="2" name="Picture 1">
              <a:extLst>
                <a:ext uri="{FF2B5EF4-FFF2-40B4-BE49-F238E27FC236}">
                  <a16:creationId xmlns:a16="http://schemas.microsoft.com/office/drawing/2014/main" id="{C144D55D-9D4A-4CD4-9C79-8C1C5A894FD3}"/>
                </a:ext>
              </a:extLst>
            </p:cNvPr>
            <p:cNvPicPr>
              <a:picLocks noChangeAspect="1"/>
            </p:cNvPicPr>
            <p:nvPr/>
          </p:nvPicPr>
          <p:blipFill>
            <a:blip r:embed="rId3"/>
            <a:stretch>
              <a:fillRect/>
            </a:stretch>
          </p:blipFill>
          <p:spPr>
            <a:xfrm>
              <a:off x="1393371" y="53378"/>
              <a:ext cx="9405256" cy="6858000"/>
            </a:xfrm>
            <a:prstGeom prst="rect">
              <a:avLst/>
            </a:prstGeom>
          </p:spPr>
        </p:pic>
        <p:sp>
          <p:nvSpPr>
            <p:cNvPr id="4" name="Rectangle 3">
              <a:extLst>
                <a:ext uri="{FF2B5EF4-FFF2-40B4-BE49-F238E27FC236}">
                  <a16:creationId xmlns:a16="http://schemas.microsoft.com/office/drawing/2014/main" id="{74CC293A-2647-413D-82D6-291FE30489D8}"/>
                </a:ext>
              </a:extLst>
            </p:cNvPr>
            <p:cNvSpPr/>
            <p:nvPr/>
          </p:nvSpPr>
          <p:spPr bwMode="auto">
            <a:xfrm>
              <a:off x="1393371" y="3429000"/>
              <a:ext cx="9405256" cy="373165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D15A6A6C-352F-4E21-A8ED-73661A03918F}"/>
              </a:ext>
            </a:extLst>
          </p:cNvPr>
          <p:cNvSpPr txBox="1"/>
          <p:nvPr/>
        </p:nvSpPr>
        <p:spPr>
          <a:xfrm>
            <a:off x="0" y="5965194"/>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Join us: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
              </a:rPr>
              <a:t>meetup.com/pro/dotnet</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6" name="Rectangle 5">
            <a:extLst>
              <a:ext uri="{FF2B5EF4-FFF2-40B4-BE49-F238E27FC236}">
                <a16:creationId xmlns:a16="http://schemas.microsoft.com/office/drawing/2014/main" id="{EE43444A-ABD0-474E-A985-3B7285C95E66}"/>
              </a:ext>
            </a:extLst>
          </p:cNvPr>
          <p:cNvSpPr/>
          <p:nvPr/>
        </p:nvSpPr>
        <p:spPr bwMode="auto">
          <a:xfrm>
            <a:off x="1393374" y="3601996"/>
            <a:ext cx="2743203" cy="2062427"/>
          </a:xfrm>
          <a:prstGeom prst="rect">
            <a:avLst/>
          </a:prstGeom>
          <a:solidFill>
            <a:srgbClr val="F8F8F8"/>
          </a:solid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Groups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kumimoji="0" lang="en-US" sz="4400" i="0" u="none" strike="noStrike" kern="1200" cap="none" spc="0" normalizeH="0" baseline="0" noProof="0" dirty="0">
                <a:ln>
                  <a:noFill/>
                </a:ln>
                <a:solidFill>
                  <a:srgbClr val="505050"/>
                </a:solidFill>
                <a:effectLst/>
                <a:uLnTx/>
                <a:uFillTx/>
                <a:latin typeface="Segoe UI"/>
                <a:ea typeface="+mn-ea"/>
                <a:cs typeface="+mn-cs"/>
              </a:rPr>
              <a:t>225</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48B3849-525F-4E24-BFFC-D8E12AB320C8}"/>
              </a:ext>
            </a:extLst>
          </p:cNvPr>
          <p:cNvSpPr/>
          <p:nvPr/>
        </p:nvSpPr>
        <p:spPr bwMode="auto">
          <a:xfrm>
            <a:off x="4724399"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Members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505050"/>
              </a:solidFill>
              <a:effectLst/>
              <a:uLnTx/>
              <a:uFillTx/>
              <a:latin typeface="Segoe UI"/>
              <a:ea typeface="+mn-ea"/>
              <a:cs typeface="+mn-cs"/>
            </a:endParaRPr>
          </a:p>
          <a:p>
            <a:pPr algn="ctr">
              <a:defRPr/>
            </a:pPr>
            <a:r>
              <a:rPr lang="en-US" sz="4400" dirty="0">
                <a:solidFill>
                  <a:srgbClr val="505050"/>
                </a:solidFill>
              </a:rPr>
              <a:t>164,767</a:t>
            </a:r>
            <a:endParaRPr lang="en-US" sz="2400" dirty="0">
              <a:solidFill>
                <a:srgbClr val="505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4E3DE3D-0A29-4AC2-9FE7-ECA3A48CFFBA}"/>
              </a:ext>
            </a:extLst>
          </p:cNvPr>
          <p:cNvSpPr/>
          <p:nvPr/>
        </p:nvSpPr>
        <p:spPr bwMode="auto">
          <a:xfrm>
            <a:off x="8055424"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Countries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lang="en-US" sz="4400" dirty="0">
                <a:solidFill>
                  <a:srgbClr val="505050"/>
                </a:solidFill>
                <a:latin typeface="Segoe UI"/>
              </a:rPr>
              <a:t>52</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15631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819B7B-C5DE-4DE1-949E-2294B8E86924}"/>
              </a:ext>
            </a:extLst>
          </p:cNvPr>
          <p:cNvPicPr>
            <a:picLocks noChangeAspect="1"/>
          </p:cNvPicPr>
          <p:nvPr/>
        </p:nvPicPr>
        <p:blipFill rotWithShape="1">
          <a:blip r:embed="rId3">
            <a:alphaModFix/>
            <a:extLst/>
          </a:blip>
          <a:srcRect l="29659" r="48398" b="18739"/>
          <a:stretch/>
        </p:blipFill>
        <p:spPr>
          <a:xfrm>
            <a:off x="5316583" y="0"/>
            <a:ext cx="6878084" cy="6858000"/>
          </a:xfrm>
          <a:prstGeom prst="rect">
            <a:avLst/>
          </a:prstGeom>
        </p:spPr>
      </p:pic>
      <p:sp>
        <p:nvSpPr>
          <p:cNvPr id="40" name="TextBox 39">
            <a:extLst>
              <a:ext uri="{FF2B5EF4-FFF2-40B4-BE49-F238E27FC236}">
                <a16:creationId xmlns:a16="http://schemas.microsoft.com/office/drawing/2014/main" id="{DCFCCB5D-670B-9246-B4FD-B3E0A4750D7B}"/>
              </a:ext>
            </a:extLst>
          </p:cNvPr>
          <p:cNvSpPr txBox="1"/>
          <p:nvPr/>
        </p:nvSpPr>
        <p:spPr>
          <a:xfrm>
            <a:off x="564382" y="2930402"/>
            <a:ext cx="3673891" cy="997196"/>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50" normalizeH="0" baseline="0" noProof="0">
                <a:ln>
                  <a:noFill/>
                </a:ln>
                <a:effectLst/>
                <a:uLnTx/>
                <a:uFillTx/>
                <a:latin typeface="Segoe UI Semibold"/>
                <a:ea typeface="+mn-ea"/>
                <a:cs typeface="+mn-cs"/>
              </a:rPr>
              <a:t>.NET open source </a:t>
            </a:r>
            <a:br>
              <a:rPr kumimoji="0" lang="en-US" sz="3600" b="0" i="0" u="none" strike="noStrike" kern="1200" cap="none" spc="-50" normalizeH="0" baseline="0" noProof="0">
                <a:ln>
                  <a:noFill/>
                </a:ln>
                <a:effectLst/>
                <a:uLnTx/>
                <a:uFillTx/>
                <a:latin typeface="Segoe UI Semibold"/>
                <a:ea typeface="+mn-ea"/>
                <a:cs typeface="+mn-cs"/>
              </a:rPr>
            </a:br>
            <a:r>
              <a:rPr kumimoji="0" lang="en-US" sz="3600" b="0" i="0" u="none" strike="noStrike" kern="1200" cap="none" spc="-50" normalizeH="0" baseline="0" noProof="0">
                <a:ln>
                  <a:noFill/>
                </a:ln>
                <a:effectLst/>
                <a:uLnTx/>
                <a:uFillTx/>
                <a:latin typeface="Segoe UI Semibold"/>
                <a:ea typeface="+mn-ea"/>
                <a:cs typeface="+mn-cs"/>
              </a:rPr>
              <a:t>momentum</a:t>
            </a:r>
          </a:p>
        </p:txBody>
      </p:sp>
      <p:sp>
        <p:nvSpPr>
          <p:cNvPr id="12" name="Rectangle 11">
            <a:extLst>
              <a:ext uri="{FF2B5EF4-FFF2-40B4-BE49-F238E27FC236}">
                <a16:creationId xmlns:a16="http://schemas.microsoft.com/office/drawing/2014/main" id="{8916B301-6D52-0D4F-98AB-55B4D158A297}"/>
              </a:ext>
            </a:extLst>
          </p:cNvPr>
          <p:cNvSpPr/>
          <p:nvPr/>
        </p:nvSpPr>
        <p:spPr bwMode="auto">
          <a:xfrm>
            <a:off x="6203310" y="3984407"/>
            <a:ext cx="51247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Segoe UI" pitchFamily="34" charset="0"/>
                <a:cs typeface="Segoe UI" pitchFamily="34" charset="0"/>
              </a:rPr>
              <a:t>61,000+</a:t>
            </a:r>
            <a:br>
              <a:rPr kumimoji="0" lang="en-US" sz="4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br>
            <a:r>
              <a:rPr lang="en-US" sz="2000">
                <a:gradFill>
                  <a:gsLst>
                    <a:gs pos="0">
                      <a:srgbClr val="FFFFFF"/>
                    </a:gs>
                    <a:gs pos="100000">
                      <a:srgbClr val="FFFFFF"/>
                    </a:gs>
                  </a:gsLst>
                  <a:lin ang="5400000" scaled="0"/>
                </a:gradFill>
                <a:effectLst>
                  <a:outerShdw blurRad="342900" dir="2700000" algn="tl" rotWithShape="0">
                    <a:prstClr val="black"/>
                  </a:outerShdw>
                </a:effectLst>
                <a:latin typeface="Segoe UI Semibold"/>
                <a:cs typeface="Segoe UI" pitchFamily="34" charset="0"/>
              </a:rPr>
              <a:t>a</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ccepted</a:t>
            </a:r>
            <a:r>
              <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 PRs from community</a:t>
            </a:r>
          </a:p>
        </p:txBody>
      </p:sp>
      <p:sp>
        <p:nvSpPr>
          <p:cNvPr id="13" name="Rectangle 12">
            <a:extLst>
              <a:ext uri="{FF2B5EF4-FFF2-40B4-BE49-F238E27FC236}">
                <a16:creationId xmlns:a16="http://schemas.microsoft.com/office/drawing/2014/main" id="{EA3CF690-DA7D-4742-B21E-52736CB4803A}"/>
              </a:ext>
            </a:extLst>
          </p:cNvPr>
          <p:cNvSpPr/>
          <p:nvPr/>
        </p:nvSpPr>
        <p:spPr bwMode="auto">
          <a:xfrm>
            <a:off x="6660510" y="2266690"/>
            <a:ext cx="42103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87%</a:t>
            </a:r>
            <a:b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contributors outside Microsoft</a:t>
            </a:r>
          </a:p>
        </p:txBody>
      </p:sp>
      <p:pic>
        <p:nvPicPr>
          <p:cNvPr id="3" name="Picture 2">
            <a:extLst>
              <a:ext uri="{FF2B5EF4-FFF2-40B4-BE49-F238E27FC236}">
                <a16:creationId xmlns:a16="http://schemas.microsoft.com/office/drawing/2014/main" id="{49C345B0-3275-471D-8067-55D82FE05551}"/>
              </a:ext>
            </a:extLst>
          </p:cNvPr>
          <p:cNvPicPr>
            <a:picLocks noChangeAspect="1"/>
          </p:cNvPicPr>
          <p:nvPr/>
        </p:nvPicPr>
        <p:blipFill>
          <a:blip r:embed="rId4"/>
          <a:stretch>
            <a:fillRect/>
          </a:stretch>
        </p:blipFill>
        <p:spPr>
          <a:xfrm>
            <a:off x="4347470" y="2432020"/>
            <a:ext cx="1974671" cy="1855839"/>
          </a:xfrm>
          <a:prstGeom prst="rect">
            <a:avLst/>
          </a:prstGeom>
        </p:spPr>
      </p:pic>
    </p:spTree>
    <p:extLst>
      <p:ext uri="{BB962C8B-B14F-4D97-AF65-F5344CB8AC3E}">
        <p14:creationId xmlns:p14="http://schemas.microsoft.com/office/powerpoint/2010/main" val="142189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79167E-6 0 L 4.79167E-6 0.03843 " pathEditMode="relative" rAng="0" ptsTypes="AA">
                                      <p:cBhvr>
                                        <p:cTn id="9" dur="500" spd="-100000" fill="hold"/>
                                        <p:tgtEl>
                                          <p:spTgt spid="40"/>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737B9-E457-466D-9175-AF26C2771C79}"/>
              </a:ext>
            </a:extLst>
          </p:cNvPr>
          <p:cNvGrpSpPr/>
          <p:nvPr/>
        </p:nvGrpSpPr>
        <p:grpSpPr>
          <a:xfrm>
            <a:off x="0" y="699143"/>
            <a:ext cx="12192000" cy="5793734"/>
            <a:chOff x="0" y="788538"/>
            <a:chExt cx="12192000" cy="5463723"/>
          </a:xfrm>
        </p:grpSpPr>
        <p:pic>
          <p:nvPicPr>
            <p:cNvPr id="9" name="Picture 8" descr="A close up of a map&#10;&#10;Description generated with high confidence">
              <a:extLst>
                <a:ext uri="{FF2B5EF4-FFF2-40B4-BE49-F238E27FC236}">
                  <a16:creationId xmlns:a16="http://schemas.microsoft.com/office/drawing/2014/main" id="{42F76381-65E2-4E56-B2F4-1DD8A1A4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1" name="Rectangle 10">
              <a:extLst>
                <a:ext uri="{FF2B5EF4-FFF2-40B4-BE49-F238E27FC236}">
                  <a16:creationId xmlns:a16="http://schemas.microsoft.com/office/drawing/2014/main" id="{9223A667-58A1-42CD-9C5C-177E516F13DA}"/>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idx="4294967295"/>
          </p:nvPr>
        </p:nvSpPr>
        <p:spPr>
          <a:xfrm>
            <a:off x="442277" y="125094"/>
            <a:ext cx="11307446" cy="85827"/>
          </a:xfrm>
        </p:spPr>
        <p:txBody>
          <a:bodyPr>
            <a:normAutofit fontScale="90000"/>
          </a:bodyPr>
          <a:lstStyle/>
          <a:p>
            <a:r>
              <a:rPr lang="en-US" dirty="0">
                <a:latin typeface="Segoe UI Semibold" panose="020B0702040204020203" pitchFamily="34" charset="0"/>
                <a:cs typeface="Segoe UI Semibold" panose="020B0702040204020203" pitchFamily="34" charset="0"/>
              </a:rPr>
              <a:t>Top 30 Highest Velocity OSS Projects on GitHub</a:t>
            </a:r>
          </a:p>
        </p:txBody>
      </p:sp>
      <p:sp>
        <p:nvSpPr>
          <p:cNvPr id="5" name="Rectangle 4"/>
          <p:cNvSpPr/>
          <p:nvPr/>
        </p:nvSpPr>
        <p:spPr>
          <a:xfrm>
            <a:off x="158002" y="6396416"/>
            <a:ext cx="66999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a:p>
            <a:pPr lvl="0">
              <a:defRPr/>
            </a:pPr>
            <a:r>
              <a:rPr lang="en-US" sz="1200">
                <a:solidFill>
                  <a:srgbClr val="505050"/>
                </a:solidFill>
                <a:latin typeface="Segoe UI Semilight"/>
                <a:hlinkClick r:id="rId5"/>
              </a:rPr>
              <a:t>https://raw.githubusercontent.com/cncf/velocity/master/charts/top30_20170801_20180801.png</a:t>
            </a:r>
            <a:r>
              <a:rPr lang="en-US" sz="1200">
                <a:solidFill>
                  <a:srgbClr val="505050"/>
                </a:solidFill>
                <a:latin typeface="Segoe UI Semilight"/>
              </a:rPr>
              <a:t>  </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026" name="Picture 2" descr="Cloud Native Computing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16" y="5692674"/>
            <a:ext cx="2581275" cy="714375"/>
          </a:xfrm>
          <a:prstGeom prst="rect">
            <a:avLst/>
          </a:prstGeom>
          <a:solidFill>
            <a:schemeClr val="bg1"/>
          </a:solidFill>
          <a:extLst/>
        </p:spPr>
      </p:pic>
      <p:sp>
        <p:nvSpPr>
          <p:cNvPr id="6" name="Arrow: Right 5"/>
          <p:cNvSpPr/>
          <p:nvPr/>
        </p:nvSpPr>
        <p:spPr>
          <a:xfrm rot="10800000">
            <a:off x="7486284" y="2418121"/>
            <a:ext cx="1382293" cy="338248"/>
          </a:xfrm>
          <a:prstGeom prst="rightArrow">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275887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968387"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10605263" y="1757102"/>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8733"/>
            <a:ext cx="779869" cy="794690"/>
            <a:chOff x="6269195" y="1881751"/>
            <a:chExt cx="670912" cy="670912"/>
          </a:xfrm>
          <a:solidFill>
            <a:schemeClr val="tx2"/>
          </a:solidFill>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7652" y="3580886"/>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a:off x="7652644" y="2583423"/>
            <a:ext cx="2999" cy="9974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75352" y="2628269"/>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51581" y="2394499"/>
            <a:ext cx="1" cy="2337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EAA99A-96F9-47D8-BFAF-2D9B8F70E21F}"/>
              </a:ext>
            </a:extLst>
          </p:cNvPr>
          <p:cNvCxnSpPr>
            <a:cxnSpLocks/>
            <a:stCxn id="34" idx="4"/>
            <a:endCxn id="37" idx="0"/>
          </p:cNvCxnSpPr>
          <p:nvPr/>
        </p:nvCxnSpPr>
        <p:spPr>
          <a:xfrm flipH="1">
            <a:off x="9965631" y="2387171"/>
            <a:ext cx="11566" cy="17950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C0C826-68FF-41DE-B4C3-7EC9BE002AC3}"/>
              </a:ext>
            </a:extLst>
          </p:cNvPr>
          <p:cNvSpPr/>
          <p:nvPr/>
        </p:nvSpPr>
        <p:spPr>
          <a:xfrm>
            <a:off x="9765648" y="1949063"/>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cxnSp>
        <p:nvCxnSpPr>
          <p:cNvPr id="36" name="Straight Connector 35">
            <a:extLst>
              <a:ext uri="{FF2B5EF4-FFF2-40B4-BE49-F238E27FC236}">
                <a16:creationId xmlns:a16="http://schemas.microsoft.com/office/drawing/2014/main" id="{C2B94032-28DD-40BA-B534-476CA1B4C58F}"/>
              </a:ext>
            </a:extLst>
          </p:cNvPr>
          <p:cNvCxnSpPr>
            <a:cxnSpLocks/>
            <a:stCxn id="12" idx="4"/>
            <a:endCxn id="38" idx="0"/>
          </p:cNvCxnSpPr>
          <p:nvPr/>
        </p:nvCxnSpPr>
        <p:spPr>
          <a:xfrm>
            <a:off x="11039661" y="2551791"/>
            <a:ext cx="217" cy="6085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9189402" y="4182174"/>
            <a:ext cx="1552457" cy="243774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Dec. 2018</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2.2 released</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 preview</a:t>
            </a:r>
            <a:br>
              <a:rPr lang="en-US" sz="1600" dirty="0">
                <a:solidFill>
                  <a:srgbClr val="1A1A1A"/>
                </a:solidFill>
                <a:latin typeface="Segoe UI" panose="020B0502040204020203" pitchFamily="34" charset="0"/>
                <a:cs typeface="Segoe UI" panose="020B0502040204020203" pitchFamily="34" charset="0"/>
              </a:rPr>
            </a:br>
            <a:br>
              <a:rPr lang="en-US" sz="1600" dirty="0">
                <a:solidFill>
                  <a:srgbClr val="1A1A1A"/>
                </a:solidFill>
                <a:latin typeface="Segoe UI" panose="020B0502040204020203" pitchFamily="34" charset="0"/>
                <a:cs typeface="Segoe UI" panose="020B0502040204020203" pitchFamily="34" charset="0"/>
              </a:rPr>
            </a:br>
            <a:r>
              <a:rPr lang="en-US" sz="1600" b="1" i="1" dirty="0">
                <a:solidFill>
                  <a:srgbClr val="1A1A1A"/>
                </a:solidFill>
                <a:latin typeface="Segoe UI" panose="020B0502040204020203" pitchFamily="34" charset="0"/>
                <a:cs typeface="Segoe UI" panose="020B0502040204020203" pitchFamily="34" charset="0"/>
              </a:rPr>
              <a:t>WinForms and WPF go open source</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F1B724A0-1C4C-4B14-BFB4-B1F8FF692CA6}"/>
              </a:ext>
            </a:extLst>
          </p:cNvPr>
          <p:cNvSpPr txBox="1"/>
          <p:nvPr/>
        </p:nvSpPr>
        <p:spPr>
          <a:xfrm>
            <a:off x="10263649" y="3160336"/>
            <a:ext cx="1552457"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Fall</a:t>
            </a:r>
            <a:r>
              <a:rPr kumimoji="0" lang="en-US" sz="16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2019</a:t>
            </a: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a:t>.NET Open Source Journey</a:t>
            </a:r>
          </a:p>
        </p:txBody>
      </p:sp>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38405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par>
                                <p:cTn id="46" presetID="22" presetClass="entr" presetSubtype="1"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par>
                                <p:cTn id="49" presetID="2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22" presetClass="entr" presetSubtype="1"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up)">
                                      <p:cBhvr>
                                        <p:cTn id="57" dur="500"/>
                                        <p:tgtEl>
                                          <p:spTgt spid="48"/>
                                        </p:tgtEl>
                                      </p:cBhvr>
                                    </p:animEffec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par>
                                <p:cTn id="61" presetID="22" presetClass="entr" presetSubtype="1"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anim calcmode="lin" valueType="num">
                                      <p:cBhvr>
                                        <p:cTn id="75" dur="500" fill="hold"/>
                                        <p:tgtEl>
                                          <p:spTgt spid="38"/>
                                        </p:tgtEl>
                                        <p:attrNameLst>
                                          <p:attrName>ppt_x</p:attrName>
                                        </p:attrNameLst>
                                      </p:cBhvr>
                                      <p:tavLst>
                                        <p:tav tm="0">
                                          <p:val>
                                            <p:strVal val="#ppt_x"/>
                                          </p:val>
                                        </p:tav>
                                        <p:tav tm="100000">
                                          <p:val>
                                            <p:strVal val="#ppt_x"/>
                                          </p:val>
                                        </p:tav>
                                      </p:tavLst>
                                    </p:anim>
                                    <p:anim calcmode="lin" valueType="num">
                                      <p:cBhvr>
                                        <p:cTn id="76"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1569660"/>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2.2!</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253948"/>
            <a:ext cx="8906493" cy="615553"/>
          </a:xfrm>
          <a:prstGeom prst="rect">
            <a:avLst/>
          </a:prstGeom>
          <a:noFill/>
        </p:spPr>
        <p:txBody>
          <a:bodyPr wrap="square" lIns="0" tIns="0" rIns="0" bIns="0" rtlCol="0">
            <a:spAutoFit/>
          </a:bodyPr>
          <a:lstStyle/>
          <a:p>
            <a:pPr algn="ctr"/>
            <a:r>
              <a:rPr lang="en-US" sz="4000">
                <a:solidFill>
                  <a:schemeClr val="bg1"/>
                </a:solidFill>
              </a:rPr>
              <a:t>www.dot.net</a:t>
            </a:r>
          </a:p>
        </p:txBody>
      </p:sp>
    </p:spTree>
    <p:extLst>
      <p:ext uri="{BB962C8B-B14F-4D97-AF65-F5344CB8AC3E}">
        <p14:creationId xmlns:p14="http://schemas.microsoft.com/office/powerpoint/2010/main" val="21262916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899665"/>
          </a:xfrm>
        </p:spPr>
        <p:txBody>
          <a:bodyPr/>
          <a:lstStyle/>
          <a:p>
            <a:r>
              <a:rPr lang="en-US" sz="4800">
                <a:latin typeface="+mj-lt"/>
              </a:rPr>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3"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91546"/>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85520"/>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a:xfrm>
            <a:off x="588263" y="457200"/>
            <a:ext cx="11018520" cy="553998"/>
          </a:xfrm>
        </p:spPr>
        <p:txBody>
          <a:bodyPr/>
          <a:lstStyle/>
          <a:p>
            <a:r>
              <a:rPr lang="en-US"/>
              <a:t>.NET Core 2.2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10"/>
          </p:nvPr>
        </p:nvSpPr>
        <p:spPr>
          <a:xfrm>
            <a:off x="218655" y="1678254"/>
            <a:ext cx="3727735" cy="2749279"/>
          </a:xfrm>
          <a:ln>
            <a:solidFill>
              <a:schemeClr val="accent1"/>
            </a:solidFill>
          </a:ln>
        </p:spPr>
        <p:txBody>
          <a:bodyPr/>
          <a:lstStyle/>
          <a:p>
            <a:pPr lvl="1"/>
            <a:endParaRPr lang="en-US" dirty="0"/>
          </a:p>
          <a:p>
            <a:pPr lvl="1"/>
            <a:endParaRPr lang="en-US" dirty="0"/>
          </a:p>
          <a:p>
            <a:r>
              <a:rPr lang="en-US" sz="2000" dirty="0">
                <a:latin typeface="+mn-lt"/>
              </a:rPr>
              <a:t>Multi-tier JIT compilation (opt-in) </a:t>
            </a:r>
          </a:p>
          <a:p>
            <a:r>
              <a:rPr lang="en-US" sz="2000" dirty="0">
                <a:latin typeface="+mn-lt"/>
              </a:rPr>
              <a:t>SQL Connection token auth</a:t>
            </a:r>
          </a:p>
          <a:p>
            <a:r>
              <a:rPr lang="en-US" sz="2000" dirty="0">
                <a:latin typeface="+mn-lt"/>
              </a:rPr>
              <a:t>Windows ARM32 support (</a:t>
            </a:r>
            <a:r>
              <a:rPr lang="en-US" sz="2000" dirty="0" err="1">
                <a:latin typeface="+mn-lt"/>
              </a:rPr>
              <a:t>Nanoserver</a:t>
            </a:r>
            <a:r>
              <a:rPr lang="en-US" sz="2000" dirty="0">
                <a:latin typeface="+mn-lt"/>
              </a:rPr>
              <a:t> and IoT Core)</a:t>
            </a:r>
          </a:p>
          <a:p>
            <a:endParaRPr lang="en-US" sz="1600"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10091" y="1672489"/>
            <a:ext cx="3762162" cy="3065455"/>
          </a:xfrm>
          <a:prstGeom prst="rect">
            <a:avLst/>
          </a:prstGeom>
          <a:noFill/>
          <a:ln>
            <a:solidFill>
              <a:schemeClr val="accent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Spatial extensions for SQL Server and SQLite providers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Reverse engineering of database views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Collections of owned entities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Query tagging</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highlight>
                  <a:srgbClr val="FFFF00"/>
                </a:highlight>
                <a:uLnTx/>
                <a:uFillTx/>
                <a:latin typeface="Segoe UI"/>
                <a:ea typeface="+mn-ea"/>
                <a:cs typeface="Segoe UI Semilight" panose="020B04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8476" y="1691477"/>
            <a:ext cx="3710522" cy="4518160"/>
          </a:xfrm>
          <a:prstGeom prst="rect">
            <a:avLst/>
          </a:prstGeom>
          <a:ln>
            <a:solidFill>
              <a:schemeClr val="accent3"/>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Template updates: Bootstrap 4, Angular 6</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API improvements, including API security</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HTTP/2</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IIS in-process hosting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Health checks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Endpoint routing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SignalR</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Java client now available (.NET Client in 2.1)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10089" y="1678411"/>
            <a:ext cx="3762163"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2283" y="1677311"/>
            <a:ext cx="3706715" cy="5539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324" y="1677311"/>
            <a:ext cx="3727735"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Today and Tomorrow</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endParaRPr lang="en-US" dirty="0">
              <a:latin typeface="+mn-lt"/>
            </a:endParaRPr>
          </a:p>
          <a:p>
            <a:r>
              <a:rPr lang="en-US" dirty="0">
                <a:latin typeface="+mn-lt"/>
              </a:rPr>
              <a:t>Beth Massi – Product Marketing Manager, .NET Platform</a:t>
            </a:r>
            <a:br>
              <a:rPr lang="en-US" dirty="0">
                <a:latin typeface="+mn-lt"/>
              </a:rPr>
            </a:br>
            <a:r>
              <a:rPr lang="en-US" sz="2400" b="1" dirty="0">
                <a:latin typeface="+mn-lt"/>
              </a:rPr>
              <a:t>@</a:t>
            </a:r>
            <a:r>
              <a:rPr lang="en-US" sz="2400" b="1" dirty="0" err="1">
                <a:latin typeface="+mn-lt"/>
              </a:rPr>
              <a:t>BethMassi</a:t>
            </a:r>
            <a:endParaRPr lang="en-US" b="1" dirty="0">
              <a:latin typeface="+mn-lt"/>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.NET Core 2.2</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a:t>
            </a:r>
            <a:r>
              <a:rPr kumimoji="0" lang="en-US" sz="14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6" y="13935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Azure is YOUR cloud</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1" u="none" strike="noStrike" kern="1200" cap="none" spc="0" normalizeH="0" baseline="0" noProof="0" dirty="0">
                <a:ln>
                  <a:noFill/>
                </a:ln>
                <a:solidFill>
                  <a:schemeClr val="bg1"/>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400" b="1" dirty="0">
                <a:solidFill>
                  <a:srgbClr val="1A1A1A"/>
                </a:solidFill>
                <a:latin typeface="Segoe UI" panose="020B0502040204020203" pitchFamily="34" charset="0"/>
                <a:cs typeface="Segoe UI" panose="020B0502040204020203" pitchFamily="34" charset="0"/>
              </a:rPr>
              <a:t>And many more…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platform perfect for running .NET Framework and .NET Core web aps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Commoditized AI</a:t>
            </a:r>
          </a:p>
        </p:txBody>
      </p:sp>
    </p:spTree>
    <p:extLst>
      <p:ext uri="{BB962C8B-B14F-4D97-AF65-F5344CB8AC3E}">
        <p14:creationId xmlns:p14="http://schemas.microsoft.com/office/powerpoint/2010/main" val="326353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16760F-5E50-4738-B859-33606516CB00}"/>
              </a:ext>
            </a:extLst>
          </p:cNvPr>
          <p:cNvSpPr>
            <a:spLocks noGrp="1"/>
          </p:cNvSpPr>
          <p:nvPr>
            <p:ph type="body" sz="quarter" idx="10"/>
          </p:nvPr>
        </p:nvSpPr>
        <p:spPr>
          <a:xfrm>
            <a:off x="269239" y="1189177"/>
            <a:ext cx="11653523" cy="1186479"/>
          </a:xfrm>
        </p:spPr>
        <p:txBody>
          <a:bodyPr/>
          <a:lstStyle/>
          <a:p>
            <a:r>
              <a:rPr lang="en-US" sz="2100">
                <a:solidFill>
                  <a:schemeClr val="tx1">
                    <a:lumMod val="65000"/>
                    <a:lumOff val="35000"/>
                  </a:schemeClr>
                </a:solidFill>
              </a:rPr>
              <a:t>Add real-time web functionalities easily with Azure and .NET Core</a:t>
            </a:r>
          </a:p>
          <a:p>
            <a:r>
              <a:rPr lang="en-US" sz="2100">
                <a:solidFill>
                  <a:schemeClr val="tx1">
                    <a:lumMod val="65000"/>
                    <a:lumOff val="35000"/>
                  </a:schemeClr>
                </a:solidFill>
              </a:rPr>
              <a:t>Enable via “</a:t>
            </a:r>
            <a:r>
              <a:rPr lang="en-US" sz="2100" err="1">
                <a:solidFill>
                  <a:schemeClr val="tx1">
                    <a:lumMod val="65000"/>
                    <a:lumOff val="35000"/>
                  </a:schemeClr>
                </a:solidFill>
              </a:rPr>
              <a:t>services.AddSignalR</a:t>
            </a:r>
            <a:r>
              <a:rPr lang="en-US" sz="2100">
                <a:solidFill>
                  <a:schemeClr val="tx1">
                    <a:lumMod val="65000"/>
                    <a:lumOff val="35000"/>
                  </a:schemeClr>
                </a:solidFill>
              </a:rPr>
              <a:t>().</a:t>
            </a:r>
            <a:r>
              <a:rPr lang="en-US" sz="2100" err="1">
                <a:solidFill>
                  <a:schemeClr val="tx1">
                    <a:lumMod val="65000"/>
                    <a:lumOff val="35000"/>
                  </a:schemeClr>
                </a:solidFill>
              </a:rPr>
              <a:t>AddAzureSignalR</a:t>
            </a:r>
            <a:r>
              <a:rPr lang="en-US" sz="2100">
                <a:solidFill>
                  <a:schemeClr val="tx1">
                    <a:lumMod val="65000"/>
                    <a:lumOff val="35000"/>
                  </a:schemeClr>
                </a:solidFill>
              </a:rPr>
              <a:t>()”</a:t>
            </a:r>
          </a:p>
          <a:p>
            <a:endParaRPr lang="en-US" sz="2100">
              <a:solidFill>
                <a:schemeClr val="tx1">
                  <a:lumMod val="65000"/>
                  <a:lumOff val="35000"/>
                </a:schemeClr>
              </a:solidFill>
            </a:endParaRPr>
          </a:p>
        </p:txBody>
      </p:sp>
      <p:sp>
        <p:nvSpPr>
          <p:cNvPr id="2" name="Title 1">
            <a:extLst>
              <a:ext uri="{FF2B5EF4-FFF2-40B4-BE49-F238E27FC236}">
                <a16:creationId xmlns:a16="http://schemas.microsoft.com/office/drawing/2014/main" id="{2480B161-B4A4-4B14-8127-920836C4FF87}"/>
              </a:ext>
            </a:extLst>
          </p:cNvPr>
          <p:cNvSpPr>
            <a:spLocks noGrp="1"/>
          </p:cNvSpPr>
          <p:nvPr>
            <p:ph type="title"/>
          </p:nvPr>
        </p:nvSpPr>
        <p:spPr>
          <a:xfrm>
            <a:off x="403761" y="334933"/>
            <a:ext cx="9767283" cy="553998"/>
          </a:xfrm>
        </p:spPr>
        <p:txBody>
          <a:bodyPr/>
          <a:lstStyle/>
          <a:p>
            <a:r>
              <a:rPr lang="en-US" dirty="0"/>
              <a:t>Azure </a:t>
            </a:r>
            <a:r>
              <a:rPr lang="en-US" dirty="0" err="1"/>
              <a:t>SignalR</a:t>
            </a:r>
            <a:r>
              <a:rPr lang="en-US" dirty="0"/>
              <a:t> Service</a:t>
            </a:r>
          </a:p>
        </p:txBody>
      </p:sp>
      <p:sp>
        <p:nvSpPr>
          <p:cNvPr id="4" name="Rectangle 3">
            <a:extLst>
              <a:ext uri="{FF2B5EF4-FFF2-40B4-BE49-F238E27FC236}">
                <a16:creationId xmlns:a16="http://schemas.microsoft.com/office/drawing/2014/main" id="{9C63CAF8-709B-4DA8-9A27-B21C6A6C6B40}"/>
              </a:ext>
            </a:extLst>
          </p:cNvPr>
          <p:cNvSpPr/>
          <p:nvPr/>
        </p:nvSpPr>
        <p:spPr>
          <a:xfrm>
            <a:off x="1858827" y="2374469"/>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Fully managed service</a:t>
            </a:r>
          </a:p>
        </p:txBody>
      </p:sp>
      <p:sp>
        <p:nvSpPr>
          <p:cNvPr id="6" name="Rectangle 5">
            <a:extLst>
              <a:ext uri="{FF2B5EF4-FFF2-40B4-BE49-F238E27FC236}">
                <a16:creationId xmlns:a16="http://schemas.microsoft.com/office/drawing/2014/main" id="{D2427123-340F-40B6-A2A2-1AE8BCFDB57C}"/>
              </a:ext>
            </a:extLst>
          </p:cNvPr>
          <p:cNvSpPr/>
          <p:nvPr/>
        </p:nvSpPr>
        <p:spPr>
          <a:xfrm>
            <a:off x="1858827" y="2804893"/>
            <a:ext cx="4573872" cy="61555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rPr>
              <a:t>No more worries about </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capacity provisioning, scaling, or persistent connections</a:t>
            </a:r>
            <a:endPar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endParaRPr>
          </a:p>
        </p:txBody>
      </p:sp>
      <p:grpSp>
        <p:nvGrpSpPr>
          <p:cNvPr id="7" name="Group 6">
            <a:extLst>
              <a:ext uri="{FF2B5EF4-FFF2-40B4-BE49-F238E27FC236}">
                <a16:creationId xmlns:a16="http://schemas.microsoft.com/office/drawing/2014/main" id="{923B772A-B98B-44D2-8A7A-87D76A5E893B}"/>
              </a:ext>
            </a:extLst>
          </p:cNvPr>
          <p:cNvGrpSpPr/>
          <p:nvPr/>
        </p:nvGrpSpPr>
        <p:grpSpPr>
          <a:xfrm>
            <a:off x="513396" y="2374469"/>
            <a:ext cx="1188720" cy="1188720"/>
            <a:chOff x="5457203" y="2847847"/>
            <a:chExt cx="1188720" cy="1188720"/>
          </a:xfrm>
        </p:grpSpPr>
        <p:sp>
          <p:nvSpPr>
            <p:cNvPr id="8" name="Oval 7">
              <a:extLst>
                <a:ext uri="{FF2B5EF4-FFF2-40B4-BE49-F238E27FC236}">
                  <a16:creationId xmlns:a16="http://schemas.microsoft.com/office/drawing/2014/main" id="{6F6D6571-D539-46A4-A2FB-2A845FCFD525}"/>
                </a:ext>
              </a:extLst>
            </p:cNvPr>
            <p:cNvSpPr/>
            <p:nvPr/>
          </p:nvSpPr>
          <p:spPr>
            <a:xfrm>
              <a:off x="5457203" y="284784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D458EF3-57F4-4D6F-80B1-99DDD6D3CA99}"/>
                </a:ext>
              </a:extLst>
            </p:cNvPr>
            <p:cNvGrpSpPr/>
            <p:nvPr/>
          </p:nvGrpSpPr>
          <p:grpSpPr>
            <a:xfrm>
              <a:off x="5681258" y="3062959"/>
              <a:ext cx="740611" cy="670311"/>
              <a:chOff x="925504" y="5649085"/>
              <a:chExt cx="632624" cy="572574"/>
            </a:xfrm>
          </p:grpSpPr>
          <p:sp>
            <p:nvSpPr>
              <p:cNvPr id="10" name="Freeform 25">
                <a:extLst>
                  <a:ext uri="{FF2B5EF4-FFF2-40B4-BE49-F238E27FC236}">
                    <a16:creationId xmlns:a16="http://schemas.microsoft.com/office/drawing/2014/main" id="{9FAC9B3E-50C7-40E8-A95E-14E8F6462B31}"/>
                  </a:ext>
                </a:extLst>
              </p:cNvPr>
              <p:cNvSpPr>
                <a:spLocks noEditPoints="1"/>
              </p:cNvSpPr>
              <p:nvPr/>
            </p:nvSpPr>
            <p:spPr bwMode="black">
              <a:xfrm>
                <a:off x="925504" y="5682997"/>
                <a:ext cx="632624" cy="53866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0078D7"/>
              </a:solid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Pro" pitchFamily="34" charset="0"/>
                  <a:ea typeface="+mn-ea"/>
                  <a:cs typeface="+mn-cs"/>
                </a:endParaRPr>
              </a:p>
            </p:txBody>
          </p:sp>
          <p:sp>
            <p:nvSpPr>
              <p:cNvPr id="11" name="Rectangle 10">
                <a:extLst>
                  <a:ext uri="{FF2B5EF4-FFF2-40B4-BE49-F238E27FC236}">
                    <a16:creationId xmlns:a16="http://schemas.microsoft.com/office/drawing/2014/main" id="{9CB23F71-AD9C-4E89-B55C-A510641EC34C}"/>
                  </a:ext>
                </a:extLst>
              </p:cNvPr>
              <p:cNvSpPr/>
              <p:nvPr/>
            </p:nvSpPr>
            <p:spPr>
              <a:xfrm>
                <a:off x="1060255" y="5649085"/>
                <a:ext cx="460005" cy="36463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1">
                <a:extLst>
                  <a:ext uri="{FF2B5EF4-FFF2-40B4-BE49-F238E27FC236}">
                    <a16:creationId xmlns:a16="http://schemas.microsoft.com/office/drawing/2014/main" id="{15A9B56B-FB56-4811-85C3-546E1BDBED3B}"/>
                  </a:ext>
                </a:extLst>
              </p:cNvPr>
              <p:cNvSpPr>
                <a:spLocks noChangeAspect="1"/>
              </p:cNvSpPr>
              <p:nvPr/>
            </p:nvSpPr>
            <p:spPr bwMode="black">
              <a:xfrm>
                <a:off x="1194117" y="5759983"/>
                <a:ext cx="342871" cy="22146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5" name="Rectangle 34">
            <a:extLst>
              <a:ext uri="{FF2B5EF4-FFF2-40B4-BE49-F238E27FC236}">
                <a16:creationId xmlns:a16="http://schemas.microsoft.com/office/drawing/2014/main" id="{4C048FE3-8C57-49FC-BA7B-22C71EE1D52A}"/>
              </a:ext>
            </a:extLst>
          </p:cNvPr>
          <p:cNvSpPr/>
          <p:nvPr/>
        </p:nvSpPr>
        <p:spPr>
          <a:xfrm>
            <a:off x="1858827" y="4746341"/>
            <a:ext cx="4388038" cy="87716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Use ASP.NET Core </a:t>
            </a:r>
            <a:r>
              <a:rPr kumimoji="0" lang="en-US" sz="1700" b="0" i="0" u="none" strike="noStrike" kern="1200" cap="none" spc="0" normalizeH="0" baseline="0" noProof="0" err="1">
                <a:ln>
                  <a:noFill/>
                </a:ln>
                <a:solidFill>
                  <a:srgbClr val="000000">
                    <a:lumMod val="65000"/>
                    <a:lumOff val="35000"/>
                  </a:srgbClr>
                </a:solidFill>
                <a:effectLst/>
                <a:uLnTx/>
                <a:uFillTx/>
                <a:latin typeface="Segoe UI"/>
                <a:ea typeface="+mn-ea"/>
                <a:cs typeface="+mn-cs"/>
              </a:rPr>
              <a:t>SignalR</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 to build real-time experiences such as chat, stock tickers, live dashboards, and instant broadcasting</a:t>
            </a:r>
          </a:p>
        </p:txBody>
      </p:sp>
      <p:grpSp>
        <p:nvGrpSpPr>
          <p:cNvPr id="16" name="Group 15">
            <a:extLst>
              <a:ext uri="{FF2B5EF4-FFF2-40B4-BE49-F238E27FC236}">
                <a16:creationId xmlns:a16="http://schemas.microsoft.com/office/drawing/2014/main" id="{F60FD2A6-4FEE-4A05-8D40-A208F0511F0B}"/>
              </a:ext>
            </a:extLst>
          </p:cNvPr>
          <p:cNvGrpSpPr/>
          <p:nvPr/>
        </p:nvGrpSpPr>
        <p:grpSpPr>
          <a:xfrm>
            <a:off x="848527" y="4676050"/>
            <a:ext cx="518458" cy="424731"/>
            <a:chOff x="1200453" y="4307032"/>
            <a:chExt cx="421817" cy="331969"/>
          </a:xfrm>
        </p:grpSpPr>
        <p:sp>
          <p:nvSpPr>
            <p:cNvPr id="17" name="TextBox 16">
              <a:extLst>
                <a:ext uri="{FF2B5EF4-FFF2-40B4-BE49-F238E27FC236}">
                  <a16:creationId xmlns:a16="http://schemas.microsoft.com/office/drawing/2014/main" id="{96E5C1AA-95F0-4146-9D69-520FA80B5C88}"/>
                </a:ext>
              </a:extLst>
            </p:cNvPr>
            <p:cNvSpPr txBox="1"/>
            <p:nvPr/>
          </p:nvSpPr>
          <p:spPr>
            <a:xfrm>
              <a:off x="1239230" y="4359730"/>
              <a:ext cx="344265" cy="15636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78D7"/>
                  </a:solidFill>
                  <a:effectLst/>
                  <a:uLnTx/>
                  <a:uFillTx/>
                  <a:latin typeface="Showcard Gothic" panose="04020904020102020604" pitchFamily="82" charset="0"/>
                  <a:ea typeface="+mn-ea"/>
                  <a:cs typeface="Shruti" panose="020B0502040204020203" pitchFamily="34" charset="0"/>
                </a:rPr>
                <a:t>&lt;/&gt;</a:t>
              </a:r>
            </a:p>
          </p:txBody>
        </p:sp>
        <p:sp>
          <p:nvSpPr>
            <p:cNvPr id="18" name="Freeform 127">
              <a:extLst>
                <a:ext uri="{FF2B5EF4-FFF2-40B4-BE49-F238E27FC236}">
                  <a16:creationId xmlns:a16="http://schemas.microsoft.com/office/drawing/2014/main" id="{47D5FED8-5334-44F7-AEE6-9CE3811D8082}"/>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solidFill>
                <a:srgbClr val="0078D7"/>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F91135DA-CC5D-4810-ADD8-8F41144E9619}"/>
              </a:ext>
            </a:extLst>
          </p:cNvPr>
          <p:cNvSpPr/>
          <p:nvPr/>
        </p:nvSpPr>
        <p:spPr>
          <a:xfrm>
            <a:off x="513396" y="4294055"/>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2BF3ABC-3EDC-419D-B57F-E61A927AF295}"/>
              </a:ext>
            </a:extLst>
          </p:cNvPr>
          <p:cNvSpPr/>
          <p:nvPr/>
        </p:nvSpPr>
        <p:spPr>
          <a:xfrm>
            <a:off x="1858827" y="4269776"/>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Native </a:t>
            </a:r>
            <a:r>
              <a:rPr kumimoji="0" lang="en-US" sz="2100" b="0" i="0" u="none" strike="noStrike" kern="1200" cap="none" spc="0" normalizeH="0" baseline="0" noProof="0" err="1">
                <a:ln>
                  <a:noFill/>
                </a:ln>
                <a:solidFill>
                  <a:srgbClr val="0078D7"/>
                </a:solidFill>
                <a:effectLst/>
                <a:uLnTx/>
                <a:uFillTx/>
                <a:latin typeface="Segoe UI"/>
                <a:ea typeface="+mn-ea"/>
                <a:cs typeface="Segoe UI Semilight" panose="020B0402040204020203" pitchFamily="34" charset="0"/>
              </a:rPr>
              <a:t>SignalR</a:t>
            </a: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 development</a:t>
            </a:r>
          </a:p>
        </p:txBody>
      </p:sp>
      <p:sp>
        <p:nvSpPr>
          <p:cNvPr id="37" name="Freeform: Shape 36">
            <a:extLst>
              <a:ext uri="{FF2B5EF4-FFF2-40B4-BE49-F238E27FC236}">
                <a16:creationId xmlns:a16="http://schemas.microsoft.com/office/drawing/2014/main" id="{DE6DE24A-A715-43B2-9A92-F981F87E012F}"/>
              </a:ext>
            </a:extLst>
          </p:cNvPr>
          <p:cNvSpPr/>
          <p:nvPr/>
        </p:nvSpPr>
        <p:spPr>
          <a:xfrm>
            <a:off x="8963247" y="332171"/>
            <a:ext cx="1646628" cy="1624948"/>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AAC7C116-C84D-4D4E-BD0F-B6526D97FDB6}"/>
              </a:ext>
            </a:extLst>
          </p:cNvPr>
          <p:cNvGrpSpPr/>
          <p:nvPr/>
        </p:nvGrpSpPr>
        <p:grpSpPr>
          <a:xfrm>
            <a:off x="7339643" y="2375656"/>
            <a:ext cx="4717312" cy="3247848"/>
            <a:chOff x="7341446" y="2619068"/>
            <a:chExt cx="4717312" cy="3247848"/>
          </a:xfrm>
        </p:grpSpPr>
        <p:sp>
          <p:nvSpPr>
            <p:cNvPr id="15" name="Rectangle 14">
              <a:extLst>
                <a:ext uri="{FF2B5EF4-FFF2-40B4-BE49-F238E27FC236}">
                  <a16:creationId xmlns:a16="http://schemas.microsoft.com/office/drawing/2014/main" id="{6D100AE7-10CA-4C0E-B5B9-0078119C4A67}"/>
                </a:ext>
              </a:extLst>
            </p:cNvPr>
            <p:cNvSpPr/>
            <p:nvPr/>
          </p:nvSpPr>
          <p:spPr bwMode="auto">
            <a:xfrm>
              <a:off x="7341446" y="2619068"/>
              <a:ext cx="4717312" cy="3247848"/>
            </a:xfrm>
            <a:prstGeom prst="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D48CD8D-39B6-41DD-BD07-14AB61A3D081}"/>
                </a:ext>
              </a:extLst>
            </p:cNvPr>
            <p:cNvSpPr/>
            <p:nvPr/>
          </p:nvSpPr>
          <p:spPr>
            <a:xfrm>
              <a:off x="7549646" y="2839359"/>
              <a:ext cx="4473826" cy="1477328"/>
            </a:xfrm>
            <a:prstGeom prst="rect">
              <a:avLst/>
            </a:prstGeom>
          </p:spPr>
          <p:txBody>
            <a:bodyPr wrap="square">
              <a:spAutoFit/>
            </a:bodyPr>
            <a:lstStyle/>
            <a:p>
              <a:r>
                <a:rPr lang="en-US">
                  <a:solidFill>
                    <a:srgbClr val="0078D7"/>
                  </a:solidFill>
                  <a:latin typeface="SegoeUI"/>
                </a:rPr>
                <a:t>“By using Azure </a:t>
              </a:r>
              <a:r>
                <a:rPr lang="en-US" err="1">
                  <a:solidFill>
                    <a:srgbClr val="0078D7"/>
                  </a:solidFill>
                  <a:latin typeface="SegoeUI"/>
                </a:rPr>
                <a:t>SignalR</a:t>
              </a:r>
              <a:r>
                <a:rPr lang="en-US">
                  <a:solidFill>
                    <a:srgbClr val="0078D7"/>
                  </a:solidFill>
                  <a:latin typeface="SegoeUI"/>
                </a:rPr>
                <a:t> Service, we gain the best practices of built-in security and scalability—a comfort for our clients and a huge win for us.” </a:t>
              </a:r>
              <a:br>
                <a:rPr lang="en-US">
                  <a:solidFill>
                    <a:srgbClr val="0078D7"/>
                  </a:solidFill>
                  <a:latin typeface="SegoeUI"/>
                </a:rPr>
              </a:br>
              <a:r>
                <a:rPr lang="en-US">
                  <a:solidFill>
                    <a:srgbClr val="0078D7"/>
                  </a:solidFill>
                  <a:latin typeface="SegoeUI"/>
                </a:rPr>
                <a:t>- </a:t>
              </a:r>
              <a:r>
                <a:rPr lang="en-US" sz="1400" i="1">
                  <a:solidFill>
                    <a:srgbClr val="0078D7"/>
                  </a:solidFill>
                  <a:latin typeface="SegoeUI"/>
                </a:rPr>
                <a:t>Lars </a:t>
              </a:r>
              <a:r>
                <a:rPr lang="en-US" sz="1400" i="1" err="1">
                  <a:solidFill>
                    <a:srgbClr val="0078D7"/>
                  </a:solidFill>
                  <a:latin typeface="SegoeUI"/>
                </a:rPr>
                <a:t>Kemmann</a:t>
              </a:r>
              <a:r>
                <a:rPr lang="en-US" sz="1400" i="1">
                  <a:solidFill>
                    <a:srgbClr val="0078D7"/>
                  </a:solidFill>
                  <a:latin typeface="SegoeUI"/>
                </a:rPr>
                <a:t>: Solutions Architect, Netrix</a:t>
              </a:r>
              <a:endParaRPr lang="en-US" b="0" i="1" u="none" strike="noStrike">
                <a:solidFill>
                  <a:srgbClr val="0078D7"/>
                </a:solidFill>
                <a:effectLst/>
                <a:latin typeface="SegoeUI"/>
              </a:endParaRPr>
            </a:p>
          </p:txBody>
        </p:sp>
        <p:pic>
          <p:nvPicPr>
            <p:cNvPr id="14" name="Picture 13" descr="A picture containing clipart&#10;&#10;Description generated with high confidence">
              <a:extLst>
                <a:ext uri="{FF2B5EF4-FFF2-40B4-BE49-F238E27FC236}">
                  <a16:creationId xmlns:a16="http://schemas.microsoft.com/office/drawing/2014/main" id="{5321BB46-0E59-48F2-A853-42346DF4D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488" y="4558445"/>
              <a:ext cx="1292143" cy="964286"/>
            </a:xfrm>
            <a:prstGeom prst="rect">
              <a:avLst/>
            </a:prstGeom>
          </p:spPr>
        </p:pic>
      </p:grpSp>
    </p:spTree>
    <p:extLst>
      <p:ext uri="{BB962C8B-B14F-4D97-AF65-F5344CB8AC3E}">
        <p14:creationId xmlns:p14="http://schemas.microsoft.com/office/powerpoint/2010/main" val="17776095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a:t>
            </a:r>
            <a:r>
              <a:rPr kumimoji="0" lang="en-US" sz="1960" b="1"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with Code Lens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Get a 360° view of your app that includes availability, performance and user behavior</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a:solidFill>
                  <a:srgbClr val="1A1A1A"/>
                </a:solidFill>
                <a:latin typeface="Segoe UI" panose="020B0502040204020203" pitchFamily="34" charset="0"/>
                <a:cs typeface="Segoe UI" panose="020B0502040204020203" pitchFamily="34" charset="0"/>
              </a:rPr>
              <a:t>Container Tools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t>
            </a:r>
            <a:r>
              <a:rPr lang="en-US" sz="1371">
                <a:solidFill>
                  <a:srgbClr val="1A1A1A"/>
                </a:solidFill>
                <a:latin typeface="Segoe UI" panose="020B0502040204020203" pitchFamily="34" charset="0"/>
                <a:cs typeface="Segoe UI" panose="020B0502040204020203" pitchFamily="34" charset="0"/>
              </a:rPr>
              <a:t>a</a:t>
            </a: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lvl="0" algn="ctr" defTabSz="895601">
              <a:lnSpc>
                <a:spcPct val="90000"/>
              </a:lnSpc>
              <a:spcAft>
                <a:spcPts val="588"/>
              </a:spcAft>
              <a:defRPr/>
            </a:pPr>
            <a:r>
              <a:rPr lang="en-US" sz="1371">
                <a:solidFill>
                  <a:srgbClr val="1A1A1A"/>
                </a:solidFill>
                <a:latin typeface="Segoe UI" panose="020B0502040204020203" pitchFamily="34" charset="0"/>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using templates and tools for development and debugging</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308547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7F249-6B6F-4080-9FA9-66CC0FBF8B92}"/>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5B38614-0540-49DA-8511-3121D2C2DB72}"/>
              </a:ext>
            </a:extLst>
          </p:cNvPr>
          <p:cNvSpPr>
            <a:spLocks noGrp="1"/>
          </p:cNvSpPr>
          <p:nvPr>
            <p:ph type="title"/>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67832D26-6E98-41DA-8D73-F77F92A3E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27520"/>
          </a:xfrm>
          <a:prstGeom prst="rect">
            <a:avLst/>
          </a:prstGeom>
        </p:spPr>
      </p:pic>
      <p:sp>
        <p:nvSpPr>
          <p:cNvPr id="6" name="TextBox 5">
            <a:extLst>
              <a:ext uri="{FF2B5EF4-FFF2-40B4-BE49-F238E27FC236}">
                <a16:creationId xmlns:a16="http://schemas.microsoft.com/office/drawing/2014/main" id="{829C2A33-1D48-447D-8DE0-B0F36FBA8F6A}"/>
              </a:ext>
            </a:extLst>
          </p:cNvPr>
          <p:cNvSpPr txBox="1"/>
          <p:nvPr/>
        </p:nvSpPr>
        <p:spPr>
          <a:xfrm>
            <a:off x="269239" y="5188449"/>
            <a:ext cx="5897366" cy="62672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launch.visualstudio.com</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72732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E7665-0DEB-44B5-9578-CFF162864EBA}"/>
              </a:ext>
            </a:extLst>
          </p:cNvPr>
          <p:cNvSpPr>
            <a:spLocks noGrp="1"/>
          </p:cNvSpPr>
          <p:nvPr>
            <p:ph type="title"/>
          </p:nvPr>
        </p:nvSpPr>
        <p:spPr/>
        <p:txBody>
          <a:bodyPr/>
          <a:lstStyle/>
          <a:p>
            <a:r>
              <a:rPr lang="en-US" dirty="0"/>
              <a:t>Get Help Migrating your .NET app to Azure</a:t>
            </a:r>
          </a:p>
        </p:txBody>
      </p:sp>
      <p:sp>
        <p:nvSpPr>
          <p:cNvPr id="6" name="TextBox 5">
            <a:extLst>
              <a:ext uri="{FF2B5EF4-FFF2-40B4-BE49-F238E27FC236}">
                <a16:creationId xmlns:a16="http://schemas.microsoft.com/office/drawing/2014/main" id="{CD172687-19CE-406B-93D6-A20D652E2E45}"/>
              </a:ext>
            </a:extLst>
          </p:cNvPr>
          <p:cNvSpPr txBox="1"/>
          <p:nvPr/>
        </p:nvSpPr>
        <p:spPr>
          <a:xfrm>
            <a:off x="0" y="1087384"/>
            <a:ext cx="12191999"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hlinkClick r:id="rId3"/>
              </a:rPr>
              <a:t>aka.ms/migratetothecloud</a:t>
            </a:r>
            <a:r>
              <a:rPr lang="en-US" sz="36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8290D842-A84E-4C94-BF8E-2C3D97BBF48A}"/>
              </a:ext>
            </a:extLst>
          </p:cNvPr>
          <p:cNvSpPr txBox="1"/>
          <p:nvPr/>
        </p:nvSpPr>
        <p:spPr>
          <a:xfrm>
            <a:off x="1" y="1807312"/>
            <a:ext cx="1219199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Download free e-books and assessment resources….</a:t>
            </a:r>
          </a:p>
        </p:txBody>
      </p:sp>
      <p:sp>
        <p:nvSpPr>
          <p:cNvPr id="9" name="TextBox 8">
            <a:extLst>
              <a:ext uri="{FF2B5EF4-FFF2-40B4-BE49-F238E27FC236}">
                <a16:creationId xmlns:a16="http://schemas.microsoft.com/office/drawing/2014/main" id="{2F9E3494-0B80-40A3-9991-A00034FE1261}"/>
              </a:ext>
            </a:extLst>
          </p:cNvPr>
          <p:cNvSpPr txBox="1"/>
          <p:nvPr/>
        </p:nvSpPr>
        <p:spPr>
          <a:xfrm>
            <a:off x="1" y="6230136"/>
            <a:ext cx="12191999" cy="627864"/>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Apply for </a:t>
            </a:r>
            <a:r>
              <a:rPr lang="en-US" sz="2400" b="1" dirty="0">
                <a:solidFill>
                  <a:schemeClr val="bg1"/>
                </a:solidFill>
              </a:rPr>
              <a:t>free</a:t>
            </a:r>
            <a:r>
              <a:rPr lang="en-US" sz="2400" dirty="0">
                <a:solidFill>
                  <a:schemeClr val="bg1"/>
                </a:solidFill>
              </a:rPr>
              <a:t> assistance from the .NET team!</a:t>
            </a:r>
          </a:p>
        </p:txBody>
      </p:sp>
      <p:pic>
        <p:nvPicPr>
          <p:cNvPr id="1026" name="Picture 2" descr="https://www.microsoft.com/net/images/redesign/learn/architecture/azure-quickstart-ebook.png?v=ergf7Bx3tcqYASu8cP7C2jaiXEq9G_7QDUPblU48bwY">
            <a:extLst>
              <a:ext uri="{FF2B5EF4-FFF2-40B4-BE49-F238E27FC236}">
                <a16:creationId xmlns:a16="http://schemas.microsoft.com/office/drawing/2014/main" id="{5862F73E-C9CD-4785-9320-AFB0ECD54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77" y="2394064"/>
            <a:ext cx="2870365" cy="37116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icrosoft.com/net/images/redesign/learn/architecture/modernizing-ebook.png?v=-oHr9rshk0eTyu6PhSTtN4mfHHHa-hFQbOtcjUfBXF4">
            <a:extLst>
              <a:ext uri="{FF2B5EF4-FFF2-40B4-BE49-F238E27FC236}">
                <a16:creationId xmlns:a16="http://schemas.microsoft.com/office/drawing/2014/main" id="{F3CB03DC-82C7-4EDA-A6B9-351072CBE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378" y="2377996"/>
            <a:ext cx="2870365" cy="3727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microsoft.com/net/images/redesign/learn/architecture/aspnet-devops-ebook.png?v=HziazdZbW37lXvjwnHM5mHdM2i7bglAW0xoIY-x2sWY">
            <a:extLst>
              <a:ext uri="{FF2B5EF4-FFF2-40B4-BE49-F238E27FC236}">
                <a16:creationId xmlns:a16="http://schemas.microsoft.com/office/drawing/2014/main" id="{4615AD40-8330-437B-802B-48DF8D284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79" y="2305640"/>
            <a:ext cx="3040083" cy="380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526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Azure &lt;3 .NET</a:t>
            </a:r>
          </a:p>
        </p:txBody>
      </p:sp>
    </p:spTree>
    <p:extLst>
      <p:ext uri="{BB962C8B-B14F-4D97-AF65-F5344CB8AC3E}">
        <p14:creationId xmlns:p14="http://schemas.microsoft.com/office/powerpoint/2010/main" val="1428547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9030" y="56350"/>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6533" y="28727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3339686" y="29112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2308324"/>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3.0 </a:t>
            </a:r>
            <a:br>
              <a:rPr lang="en-US" sz="4800" b="1" dirty="0">
                <a:solidFill>
                  <a:schemeClr val="bg1"/>
                </a:solidFill>
              </a:rPr>
            </a:br>
            <a:r>
              <a:rPr lang="en-US" sz="4800" b="1" dirty="0">
                <a:solidFill>
                  <a:schemeClr val="bg1"/>
                </a:solidFill>
              </a:rPr>
              <a:t>preview 3</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726560"/>
            <a:ext cx="8906493" cy="615553"/>
          </a:xfrm>
          <a:prstGeom prst="rect">
            <a:avLst/>
          </a:prstGeom>
          <a:noFill/>
        </p:spPr>
        <p:txBody>
          <a:bodyPr wrap="square" lIns="0" tIns="0" rIns="0" bIns="0" rtlCol="0">
            <a:spAutoFit/>
          </a:bodyPr>
          <a:lstStyle/>
          <a:p>
            <a:pPr algn="ctr"/>
            <a:r>
              <a:rPr lang="en-US" sz="4000" dirty="0">
                <a:solidFill>
                  <a:schemeClr val="bg1"/>
                </a:solidFill>
              </a:rPr>
              <a:t>www.dot.net</a:t>
            </a:r>
          </a:p>
        </p:txBody>
      </p:sp>
    </p:spTree>
    <p:extLst>
      <p:ext uri="{BB962C8B-B14F-4D97-AF65-F5344CB8AC3E}">
        <p14:creationId xmlns:p14="http://schemas.microsoft.com/office/powerpoint/2010/main" val="2807473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656243" y="3717671"/>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&amp; UI Interop</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B375FD2-2E0F-4489-9DE9-A411D5DFC46E}"/>
              </a:ext>
            </a:extLst>
          </p:cNvPr>
          <p:cNvSpPr/>
          <p:nvPr/>
        </p:nvSpPr>
        <p:spPr>
          <a:xfrm>
            <a:off x="4631031" y="3711645"/>
            <a:ext cx="2929939"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Web App Development Productivity &amp; Microservices</a:t>
            </a: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5628561" y="228710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DD4B80E-CB1F-4A53-89BE-B2B757BDBCA3}"/>
              </a:ext>
            </a:extLst>
          </p:cNvPr>
          <p:cNvGrpSpPr/>
          <p:nvPr/>
        </p:nvGrpSpPr>
        <p:grpSpPr>
          <a:xfrm>
            <a:off x="1527509" y="2287107"/>
            <a:ext cx="1187405" cy="1168018"/>
            <a:chOff x="1527509" y="2287107"/>
            <a:chExt cx="1187405" cy="1168018"/>
          </a:xfrm>
        </p:grpSpPr>
        <p:sp>
          <p:nvSpPr>
            <p:cNvPr id="12" name="desktop" title="a desktop PC">
              <a:extLst>
                <a:ext uri="{FF2B5EF4-FFF2-40B4-BE49-F238E27FC236}">
                  <a16:creationId xmlns:a16="http://schemas.microsoft.com/office/drawing/2014/main" id="{23175E1B-3E2E-49B7-A442-93A904B02708}"/>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7" name="Picture 16" descr="A close up of a logo&#10;&#10;Description generated with very high confidence">
              <a:extLst>
                <a:ext uri="{FF2B5EF4-FFF2-40B4-BE49-F238E27FC236}">
                  <a16:creationId xmlns:a16="http://schemas.microsoft.com/office/drawing/2014/main" id="{8C62A097-B9D9-4F19-A7DE-62EA93921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
        <p:nvSpPr>
          <p:cNvPr id="18" name="Rectangle 17">
            <a:extLst>
              <a:ext uri="{FF2B5EF4-FFF2-40B4-BE49-F238E27FC236}">
                <a16:creationId xmlns:a16="http://schemas.microsoft.com/office/drawing/2014/main" id="{9E16B7B1-9F07-473C-96BA-C0FB076BD4B3}"/>
              </a:ext>
            </a:extLst>
          </p:cNvPr>
          <p:cNvSpPr/>
          <p:nvPr/>
        </p:nvSpPr>
        <p:spPr>
          <a:xfrm>
            <a:off x="8605819" y="3623373"/>
            <a:ext cx="2929939"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9" name="brain_2" title="Icon of a brain with circles and connection lines inside">
            <a:extLst>
              <a:ext uri="{FF2B5EF4-FFF2-40B4-BE49-F238E27FC236}">
                <a16:creationId xmlns:a16="http://schemas.microsoft.com/office/drawing/2014/main" id="{B7C5D415-00C3-47D9-A8A7-4065F22F51EC}"/>
              </a:ext>
            </a:extLst>
          </p:cNvPr>
          <p:cNvSpPr>
            <a:spLocks noChangeAspect="1" noEditPoints="1"/>
          </p:cNvSpPr>
          <p:nvPr/>
        </p:nvSpPr>
        <p:spPr bwMode="auto">
          <a:xfrm>
            <a:off x="9286226" y="2228473"/>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584407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2778253"/>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2782161"/>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2782161"/>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2780652"/>
            <a:ext cx="11276838" cy="1280160"/>
          </a:xfrm>
          <a:prstGeom prst="rect">
            <a:avLst/>
          </a:prstGeom>
        </p:spPr>
      </p:pic>
      <p:grpSp>
        <p:nvGrpSpPr>
          <p:cNvPr id="31" name="Group 30"/>
          <p:cNvGrpSpPr/>
          <p:nvPr/>
        </p:nvGrpSpPr>
        <p:grpSpPr>
          <a:xfrm>
            <a:off x="275840" y="1352882"/>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352882"/>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352882"/>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352882"/>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352882"/>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352882"/>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352882"/>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39" name="Title 1">
            <a:extLst>
              <a:ext uri="{FF2B5EF4-FFF2-40B4-BE49-F238E27FC236}">
                <a16:creationId xmlns:a16="http://schemas.microsoft.com/office/drawing/2014/main" id="{19AFE05D-9736-471E-B5D2-207940914560}"/>
              </a:ext>
            </a:extLst>
          </p:cNvPr>
          <p:cNvSpPr txBox="1">
            <a:spLocks/>
          </p:cNvSpPr>
          <p:nvPr/>
        </p:nvSpPr>
        <p:spPr>
          <a:xfrm>
            <a:off x="-23750" y="-33759"/>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8" name="Group 37">
            <a:extLst>
              <a:ext uri="{FF2B5EF4-FFF2-40B4-BE49-F238E27FC236}">
                <a16:creationId xmlns:a16="http://schemas.microsoft.com/office/drawing/2014/main" id="{654BB647-6ED6-456E-AC67-BE447E05046D}"/>
              </a:ext>
            </a:extLst>
          </p:cNvPr>
          <p:cNvGrpSpPr/>
          <p:nvPr/>
        </p:nvGrpSpPr>
        <p:grpSpPr>
          <a:xfrm>
            <a:off x="433831" y="4888127"/>
            <a:ext cx="11276838" cy="1294707"/>
            <a:chOff x="433831" y="4888127"/>
            <a:chExt cx="11276838" cy="1294707"/>
          </a:xfrm>
        </p:grpSpPr>
        <p:grpSp>
          <p:nvGrpSpPr>
            <p:cNvPr id="71" name="Group 70">
              <a:extLst>
                <a:ext uri="{FF2B5EF4-FFF2-40B4-BE49-F238E27FC236}">
                  <a16:creationId xmlns:a16="http://schemas.microsoft.com/office/drawing/2014/main" id="{4CDCA4A5-2A05-4E51-9B6D-0661EAEE6D8A}"/>
                </a:ext>
              </a:extLst>
            </p:cNvPr>
            <p:cNvGrpSpPr/>
            <p:nvPr/>
          </p:nvGrpSpPr>
          <p:grpSpPr>
            <a:xfrm>
              <a:off x="433831" y="4888127"/>
              <a:ext cx="11276838" cy="1294707"/>
              <a:chOff x="433831" y="4567502"/>
              <a:chExt cx="11276838" cy="1294707"/>
            </a:xfrm>
          </p:grpSpPr>
          <p:pic>
            <p:nvPicPr>
              <p:cNvPr id="73" name="Picture 72">
                <a:extLst>
                  <a:ext uri="{FF2B5EF4-FFF2-40B4-BE49-F238E27FC236}">
                    <a16:creationId xmlns:a16="http://schemas.microsoft.com/office/drawing/2014/main" id="{00D6A1FB-AE57-4AEF-AFCF-A87BDEAF0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nvGrpSpPr>
              <p:cNvPr id="72" name="Group 71">
                <a:extLst>
                  <a:ext uri="{FF2B5EF4-FFF2-40B4-BE49-F238E27FC236}">
                    <a16:creationId xmlns:a16="http://schemas.microsoft.com/office/drawing/2014/main" id="{01FDCC56-1BDB-46B5-B0FC-2A0E25E2E28B}"/>
                  </a:ext>
                </a:extLst>
              </p:cNvPr>
              <p:cNvGrpSpPr/>
              <p:nvPr/>
            </p:nvGrpSpPr>
            <p:grpSpPr>
              <a:xfrm>
                <a:off x="433831" y="4567502"/>
                <a:ext cx="11276838" cy="1294707"/>
                <a:chOff x="433831" y="4567502"/>
                <a:chExt cx="11276838" cy="1294707"/>
              </a:xfrm>
            </p:grpSpPr>
            <p:pic>
              <p:nvPicPr>
                <p:cNvPr id="74" name="Picture 73">
                  <a:extLst>
                    <a:ext uri="{FF2B5EF4-FFF2-40B4-BE49-F238E27FC236}">
                      <a16:creationId xmlns:a16="http://schemas.microsoft.com/office/drawing/2014/main" id="{446F1DAE-47E8-420E-ABEA-4D2A60A0D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75" name="Picture 74">
                  <a:extLst>
                    <a:ext uri="{FF2B5EF4-FFF2-40B4-BE49-F238E27FC236}">
                      <a16:creationId xmlns:a16="http://schemas.microsoft.com/office/drawing/2014/main" id="{90E8B8CA-F90F-4982-9D06-4DF51EB41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76" name="Picture 75">
                  <a:extLst>
                    <a:ext uri="{FF2B5EF4-FFF2-40B4-BE49-F238E27FC236}">
                      <a16:creationId xmlns:a16="http://schemas.microsoft.com/office/drawing/2014/main" id="{9397231C-EFFB-4093-9856-49769973E5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77" name="Picture 76">
                  <a:extLst>
                    <a:ext uri="{FF2B5EF4-FFF2-40B4-BE49-F238E27FC236}">
                      <a16:creationId xmlns:a16="http://schemas.microsoft.com/office/drawing/2014/main" id="{9C3484A2-795A-431A-AA4F-7EAE7DF9BA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grpSp>
        <p:sp>
          <p:nvSpPr>
            <p:cNvPr id="101" name="Rectangle 100">
              <a:extLst>
                <a:ext uri="{FF2B5EF4-FFF2-40B4-BE49-F238E27FC236}">
                  <a16:creationId xmlns:a16="http://schemas.microsoft.com/office/drawing/2014/main" id="{A0CE4AB8-5497-47A3-9DC0-10489809326A}"/>
                </a:ext>
              </a:extLst>
            </p:cNvPr>
            <p:cNvSpPr/>
            <p:nvPr/>
          </p:nvSpPr>
          <p:spPr bwMode="auto">
            <a:xfrm>
              <a:off x="6936215" y="5524584"/>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167CF0AD-A221-44CA-B9DB-673E1FA6F6A6}"/>
                </a:ext>
              </a:extLst>
            </p:cNvPr>
            <p:cNvSpPr/>
            <p:nvPr/>
          </p:nvSpPr>
          <p:spPr bwMode="auto">
            <a:xfrm>
              <a:off x="3790039" y="5498162"/>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32BCD14F-57C9-4CAE-9AFB-C4E3426C3B49}"/>
              </a:ext>
            </a:extLst>
          </p:cNvPr>
          <p:cNvGrpSpPr/>
          <p:nvPr/>
        </p:nvGrpSpPr>
        <p:grpSpPr>
          <a:xfrm>
            <a:off x="-271953" y="5910511"/>
            <a:ext cx="2286000" cy="1056537"/>
            <a:chOff x="-271953" y="5352378"/>
            <a:chExt cx="2286000" cy="1056537"/>
          </a:xfrm>
        </p:grpSpPr>
        <p:sp>
          <p:nvSpPr>
            <p:cNvPr id="79" name="Graphic 93">
              <a:extLst>
                <a:ext uri="{FF2B5EF4-FFF2-40B4-BE49-F238E27FC236}">
                  <a16:creationId xmlns:a16="http://schemas.microsoft.com/office/drawing/2014/main" id="{7B55D016-D6F9-4D7E-8DEF-9A03D0A558FF}"/>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rgbClr val="B177ED"/>
            </a:solidFill>
            <a:ln w="9525" cap="flat">
              <a:solidFill>
                <a:srgbClr val="B177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ACC53BDD-9DBE-41B1-98A6-FCA69F185756}"/>
                </a:ext>
              </a:extLst>
            </p:cNvPr>
            <p:cNvSpPr/>
            <p:nvPr/>
          </p:nvSpPr>
          <p:spPr bwMode="auto">
            <a:xfrm>
              <a:off x="-271953" y="5860275"/>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a:t>
              </a:r>
            </a:p>
          </p:txBody>
        </p:sp>
      </p:grpSp>
      <p:grpSp>
        <p:nvGrpSpPr>
          <p:cNvPr id="81" name="Group 80">
            <a:extLst>
              <a:ext uri="{FF2B5EF4-FFF2-40B4-BE49-F238E27FC236}">
                <a16:creationId xmlns:a16="http://schemas.microsoft.com/office/drawing/2014/main" id="{CB2DFF7A-72A6-4FCF-8727-4A8F2019BB2A}"/>
              </a:ext>
            </a:extLst>
          </p:cNvPr>
          <p:cNvGrpSpPr/>
          <p:nvPr/>
        </p:nvGrpSpPr>
        <p:grpSpPr>
          <a:xfrm>
            <a:off x="4537000" y="5888402"/>
            <a:ext cx="3185096" cy="1104565"/>
            <a:chOff x="4537000" y="5330269"/>
            <a:chExt cx="3185096" cy="1104565"/>
          </a:xfrm>
        </p:grpSpPr>
        <p:sp>
          <p:nvSpPr>
            <p:cNvPr id="82" name="Freeform 21">
              <a:extLst>
                <a:ext uri="{FF2B5EF4-FFF2-40B4-BE49-F238E27FC236}">
                  <a16:creationId xmlns:a16="http://schemas.microsoft.com/office/drawing/2014/main" id="{93282510-CF59-49C5-8EA4-42684D951D90}"/>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92D3CEFA-1397-4654-95C5-50131B821A89}"/>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Code</a:t>
              </a:r>
            </a:p>
          </p:txBody>
        </p:sp>
      </p:grpSp>
      <p:grpSp>
        <p:nvGrpSpPr>
          <p:cNvPr id="84" name="Group 83">
            <a:extLst>
              <a:ext uri="{FF2B5EF4-FFF2-40B4-BE49-F238E27FC236}">
                <a16:creationId xmlns:a16="http://schemas.microsoft.com/office/drawing/2014/main" id="{0E50E8E4-562A-4B0D-9DAB-A2E8DC73296F}"/>
              </a:ext>
            </a:extLst>
          </p:cNvPr>
          <p:cNvGrpSpPr/>
          <p:nvPr/>
        </p:nvGrpSpPr>
        <p:grpSpPr>
          <a:xfrm>
            <a:off x="8047875" y="5865898"/>
            <a:ext cx="2286000" cy="1085698"/>
            <a:chOff x="7762867" y="5319640"/>
            <a:chExt cx="2286000" cy="1085698"/>
          </a:xfrm>
        </p:grpSpPr>
        <p:sp>
          <p:nvSpPr>
            <p:cNvPr id="85" name="Freeform 5">
              <a:extLst>
                <a:ext uri="{FF2B5EF4-FFF2-40B4-BE49-F238E27FC236}">
                  <a16:creationId xmlns:a16="http://schemas.microsoft.com/office/drawing/2014/main" id="{E8B57812-66CE-45DE-8304-4C9B7ED74CF7}"/>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6"/>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9871194B-720C-4627-9EE9-6A05B011EA1F}"/>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Command Line</a:t>
              </a:r>
            </a:p>
          </p:txBody>
        </p:sp>
      </p:grpSp>
      <p:grpSp>
        <p:nvGrpSpPr>
          <p:cNvPr id="87" name="Group 86">
            <a:extLst>
              <a:ext uri="{FF2B5EF4-FFF2-40B4-BE49-F238E27FC236}">
                <a16:creationId xmlns:a16="http://schemas.microsoft.com/office/drawing/2014/main" id="{BC717BAC-4ED2-485D-9D15-184FD34A814B}"/>
              </a:ext>
            </a:extLst>
          </p:cNvPr>
          <p:cNvGrpSpPr/>
          <p:nvPr/>
        </p:nvGrpSpPr>
        <p:grpSpPr>
          <a:xfrm>
            <a:off x="10075299" y="5865748"/>
            <a:ext cx="2286000" cy="1087006"/>
            <a:chOff x="10170299" y="5295740"/>
            <a:chExt cx="2286000" cy="1087006"/>
          </a:xfrm>
        </p:grpSpPr>
        <p:grpSp>
          <p:nvGrpSpPr>
            <p:cNvPr id="88" name="Group 87">
              <a:extLst>
                <a:ext uri="{FF2B5EF4-FFF2-40B4-BE49-F238E27FC236}">
                  <a16:creationId xmlns:a16="http://schemas.microsoft.com/office/drawing/2014/main" id="{A67A3531-0194-425D-A317-44625E2064EC}"/>
                </a:ext>
              </a:extLst>
            </p:cNvPr>
            <p:cNvGrpSpPr/>
            <p:nvPr/>
          </p:nvGrpSpPr>
          <p:grpSpPr>
            <a:xfrm>
              <a:off x="10913736" y="5295740"/>
              <a:ext cx="799126" cy="417934"/>
              <a:chOff x="9891406" y="4601803"/>
              <a:chExt cx="1124772" cy="588243"/>
            </a:xfrm>
          </p:grpSpPr>
          <p:sp>
            <p:nvSpPr>
              <p:cNvPr id="90" name="Freeform 13" title="Icon of a cloud">
                <a:extLst>
                  <a:ext uri="{FF2B5EF4-FFF2-40B4-BE49-F238E27FC236}">
                    <a16:creationId xmlns:a16="http://schemas.microsoft.com/office/drawing/2014/main" id="{5F96B99D-C6D4-438B-8633-5FB92BB17BA7}"/>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1" name="Freeform 6">
                <a:extLst>
                  <a:ext uri="{FF2B5EF4-FFF2-40B4-BE49-F238E27FC236}">
                    <a16:creationId xmlns:a16="http://schemas.microsoft.com/office/drawing/2014/main" id="{BFCC2E9B-9336-4E88-B2DC-C1108AE5841C}"/>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Freeform 7">
                <a:extLst>
                  <a:ext uri="{FF2B5EF4-FFF2-40B4-BE49-F238E27FC236}">
                    <a16:creationId xmlns:a16="http://schemas.microsoft.com/office/drawing/2014/main" id="{170561B0-DAA8-4FF4-9CA2-CAEF18E3150A}"/>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Line 8">
                <a:extLst>
                  <a:ext uri="{FF2B5EF4-FFF2-40B4-BE49-F238E27FC236}">
                    <a16:creationId xmlns:a16="http://schemas.microsoft.com/office/drawing/2014/main" id="{0FF841CC-A6EB-4B1F-9081-A911F4D6F011}"/>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Line 10">
                <a:extLst>
                  <a:ext uri="{FF2B5EF4-FFF2-40B4-BE49-F238E27FC236}">
                    <a16:creationId xmlns:a16="http://schemas.microsoft.com/office/drawing/2014/main" id="{1F5A40D0-0A53-4399-896F-0D8985C06A38}"/>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5" name="Line 13">
                <a:extLst>
                  <a:ext uri="{FF2B5EF4-FFF2-40B4-BE49-F238E27FC236}">
                    <a16:creationId xmlns:a16="http://schemas.microsoft.com/office/drawing/2014/main" id="{2D7893F2-1C43-4B74-956C-21DEBEECA3E2}"/>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E1328D2B-1607-48E2-96A6-50984F024DC6}"/>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7" name="Oval 96">
                <a:extLst>
                  <a:ext uri="{FF2B5EF4-FFF2-40B4-BE49-F238E27FC236}">
                    <a16:creationId xmlns:a16="http://schemas.microsoft.com/office/drawing/2014/main" id="{58F545E9-CA87-487E-A077-C58E77E12302}"/>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056A4ECA-3FB0-4A8F-9364-C3CC206F1EC2}"/>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Semibold"/>
                  <a:ea typeface="+mn-ea"/>
                  <a:cs typeface="Segoe UI" panose="020B0502040204020203" pitchFamily="34" charset="0"/>
                </a:rPr>
                <a:t>Your </a:t>
              </a: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editor</a:t>
              </a:r>
            </a:p>
          </p:txBody>
        </p:sp>
      </p:grpSp>
      <p:grpSp>
        <p:nvGrpSpPr>
          <p:cNvPr id="98" name="Group 97">
            <a:extLst>
              <a:ext uri="{FF2B5EF4-FFF2-40B4-BE49-F238E27FC236}">
                <a16:creationId xmlns:a16="http://schemas.microsoft.com/office/drawing/2014/main" id="{F19C75A2-2150-4854-938D-486DFDFF65AD}"/>
              </a:ext>
            </a:extLst>
          </p:cNvPr>
          <p:cNvGrpSpPr/>
          <p:nvPr/>
        </p:nvGrpSpPr>
        <p:grpSpPr>
          <a:xfrm>
            <a:off x="1568742" y="5799631"/>
            <a:ext cx="3185096" cy="1198879"/>
            <a:chOff x="1734996" y="5241498"/>
            <a:chExt cx="3185096" cy="1198879"/>
          </a:xfrm>
        </p:grpSpPr>
        <p:sp>
          <p:nvSpPr>
            <p:cNvPr id="99" name="Rectangle 98">
              <a:extLst>
                <a:ext uri="{FF2B5EF4-FFF2-40B4-BE49-F238E27FC236}">
                  <a16:creationId xmlns:a16="http://schemas.microsoft.com/office/drawing/2014/main" id="{2E6199BD-3FC0-4079-B0A4-908DC868F35F}"/>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for Mac</a:t>
              </a:r>
            </a:p>
          </p:txBody>
        </p:sp>
        <p:pic>
          <p:nvPicPr>
            <p:cNvPr id="100" name="Picture 99">
              <a:extLst>
                <a:ext uri="{FF2B5EF4-FFF2-40B4-BE49-F238E27FC236}">
                  <a16:creationId xmlns:a16="http://schemas.microsoft.com/office/drawing/2014/main" id="{21B88318-1954-4440-80BF-7ED98EAFC00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40" name="TextBox 39">
            <a:extLst>
              <a:ext uri="{FF2B5EF4-FFF2-40B4-BE49-F238E27FC236}">
                <a16:creationId xmlns:a16="http://schemas.microsoft.com/office/drawing/2014/main" id="{E39CBCF4-D7D8-4759-ABE7-AE11290D671F}"/>
              </a:ext>
            </a:extLst>
          </p:cNvPr>
          <p:cNvSpPr txBox="1"/>
          <p:nvPr/>
        </p:nvSpPr>
        <p:spPr>
          <a:xfrm>
            <a:off x="5258636" y="3640083"/>
            <a:ext cx="1664208" cy="1664208"/>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dirty="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51095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par>
                                <p:cTn id="75" presetID="10"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3581430"/>
          </a:xfrm>
        </p:spPr>
        <p:txBody>
          <a:bodyPr/>
          <a:lstStyle/>
          <a:p>
            <a:r>
              <a:rPr lang="en-US" sz="3600">
                <a:latin typeface="+mn-lt"/>
              </a:rPr>
              <a:t>UI Framework Enhancements</a:t>
            </a:r>
          </a:p>
          <a:p>
            <a:pPr lvl="1"/>
            <a:r>
              <a:rPr lang="en-US" sz="2000"/>
              <a:t>XAML Islands - WinForms &amp; WPF can host UWP</a:t>
            </a:r>
          </a:p>
          <a:p>
            <a:pPr lvl="1"/>
            <a:r>
              <a:rPr lang="en-US" sz="2000"/>
              <a:t>XAML Controls – WinForms &amp; WPF browser and media UWP controls</a:t>
            </a:r>
          </a:p>
          <a:p>
            <a:pPr lvl="1"/>
            <a:r>
              <a:rPr lang="en-US" sz="2000"/>
              <a:t>High DPI fixes for WinForms</a:t>
            </a:r>
          </a:p>
          <a:p>
            <a:r>
              <a:rPr lang="en-US" sz="3600">
                <a:latin typeface="+mn-lt"/>
              </a:rPr>
              <a:t>Access to all the Windows 10 APIs</a:t>
            </a:r>
          </a:p>
          <a:p>
            <a:r>
              <a:rPr lang="en-US" sz="3600">
                <a:latin typeface="+mn-lt"/>
              </a:rPr>
              <a:t>Also available in next version of .NET Framework (4.8)</a:t>
            </a:r>
          </a:p>
          <a:p>
            <a:endParaRPr lang="en-US" sz="3600">
              <a:latin typeface="+mn-lt"/>
            </a:endParaRPr>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a:t>Desktop Improvements</a:t>
            </a:r>
          </a:p>
        </p:txBody>
      </p:sp>
      <p:grpSp>
        <p:nvGrpSpPr>
          <p:cNvPr id="38" name="Group 37">
            <a:extLst>
              <a:ext uri="{FF2B5EF4-FFF2-40B4-BE49-F238E27FC236}">
                <a16:creationId xmlns:a16="http://schemas.microsoft.com/office/drawing/2014/main" id="{1741C641-B2AF-41DF-A68E-13EBA2C1AB4A}"/>
              </a:ext>
            </a:extLst>
          </p:cNvPr>
          <p:cNvGrpSpPr/>
          <p:nvPr/>
        </p:nvGrpSpPr>
        <p:grpSpPr>
          <a:xfrm>
            <a:off x="3009891" y="4607410"/>
            <a:ext cx="6172217" cy="1953462"/>
            <a:chOff x="2824426" y="4720868"/>
            <a:chExt cx="6172217" cy="1953462"/>
          </a:xfrm>
        </p:grpSpPr>
        <p:sp>
          <p:nvSpPr>
            <p:cNvPr id="7" name="desktop" title="a desktop PC">
              <a:extLst>
                <a:ext uri="{FF2B5EF4-FFF2-40B4-BE49-F238E27FC236}">
                  <a16:creationId xmlns:a16="http://schemas.microsoft.com/office/drawing/2014/main" id="{70F7BAE5-2F97-4E8B-840B-5CCEAAD3BC93}"/>
                </a:ext>
              </a:extLst>
            </p:cNvPr>
            <p:cNvSpPr>
              <a:spLocks noChangeAspect="1" noEditPoints="1"/>
            </p:cNvSpPr>
            <p:nvPr/>
          </p:nvSpPr>
          <p:spPr bwMode="auto">
            <a:xfrm>
              <a:off x="5217006" y="5400471"/>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close up of a logo&#10;&#10;Description generated with very high confidence">
              <a:extLst>
                <a:ext uri="{FF2B5EF4-FFF2-40B4-BE49-F238E27FC236}">
                  <a16:creationId xmlns:a16="http://schemas.microsoft.com/office/drawing/2014/main" id="{CFEA0D7B-948D-4FE4-9C49-A7DF1FDC8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748" y="5539563"/>
              <a:ext cx="397482" cy="423652"/>
            </a:xfrm>
            <a:prstGeom prst="rect">
              <a:avLst/>
            </a:prstGeom>
            <a:noFill/>
          </p:spPr>
        </p:pic>
        <p:cxnSp>
          <p:nvCxnSpPr>
            <p:cNvPr id="3" name="Straight Arrow Connector 2">
              <a:extLst>
                <a:ext uri="{FF2B5EF4-FFF2-40B4-BE49-F238E27FC236}">
                  <a16:creationId xmlns:a16="http://schemas.microsoft.com/office/drawing/2014/main" id="{C08F4FF1-07C5-4F4E-BA06-6D3F9D7F4197}"/>
                </a:ext>
              </a:extLst>
            </p:cNvPr>
            <p:cNvCxnSpPr>
              <a:cxnSpLocks/>
            </p:cNvCxnSpPr>
            <p:nvPr/>
          </p:nvCxnSpPr>
          <p:spPr>
            <a:xfrm>
              <a:off x="4406988" y="5083039"/>
              <a:ext cx="593702" cy="244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68622A-8D19-4F75-BF82-3FFBCB583CD4}"/>
                </a:ext>
              </a:extLst>
            </p:cNvPr>
            <p:cNvCxnSpPr>
              <a:cxnSpLocks/>
            </p:cNvCxnSpPr>
            <p:nvPr/>
          </p:nvCxnSpPr>
          <p:spPr>
            <a:xfrm flipH="1">
              <a:off x="6531219" y="5118638"/>
              <a:ext cx="962375" cy="3722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817545-5218-4C12-B624-B15F478199DF}"/>
                </a:ext>
              </a:extLst>
            </p:cNvPr>
            <p:cNvCxnSpPr/>
            <p:nvPr/>
          </p:nvCxnSpPr>
          <p:spPr>
            <a:xfrm flipV="1">
              <a:off x="4189228" y="6124353"/>
              <a:ext cx="797442" cy="297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0BE72A-AAD5-4684-87B7-9089DDF625DB}"/>
                </a:ext>
              </a:extLst>
            </p:cNvPr>
            <p:cNvCxnSpPr>
              <a:cxnSpLocks/>
            </p:cNvCxnSpPr>
            <p:nvPr/>
          </p:nvCxnSpPr>
          <p:spPr>
            <a:xfrm flipH="1" flipV="1">
              <a:off x="6531219" y="6124353"/>
              <a:ext cx="993880" cy="1488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GenericApp_EB3B" title="Icon of an app window">
              <a:extLst>
                <a:ext uri="{FF2B5EF4-FFF2-40B4-BE49-F238E27FC236}">
                  <a16:creationId xmlns:a16="http://schemas.microsoft.com/office/drawing/2014/main" id="{7E50F6A6-970C-4597-BF22-DBAE0299F2A4}"/>
                </a:ext>
              </a:extLst>
            </p:cNvPr>
            <p:cNvSpPr>
              <a:spLocks noChangeAspect="1" noEditPoints="1"/>
            </p:cNvSpPr>
            <p:nvPr/>
          </p:nvSpPr>
          <p:spPr bwMode="auto">
            <a:xfrm>
              <a:off x="3704377" y="4888277"/>
              <a:ext cx="575803" cy="46082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Website" title="Icon of multiple app windows">
              <a:extLst>
                <a:ext uri="{FF2B5EF4-FFF2-40B4-BE49-F238E27FC236}">
                  <a16:creationId xmlns:a16="http://schemas.microsoft.com/office/drawing/2014/main" id="{91984D04-4347-4999-A5B6-9A5B6A4373B3}"/>
                </a:ext>
              </a:extLst>
            </p:cNvPr>
            <p:cNvSpPr>
              <a:spLocks noChangeAspect="1" noEditPoints="1"/>
            </p:cNvSpPr>
            <p:nvPr/>
          </p:nvSpPr>
          <p:spPr bwMode="auto">
            <a:xfrm>
              <a:off x="3439079" y="6169799"/>
              <a:ext cx="575803" cy="50453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pen" title="Icon of a surface pen with a drawn line below it">
              <a:extLst>
                <a:ext uri="{FF2B5EF4-FFF2-40B4-BE49-F238E27FC236}">
                  <a16:creationId xmlns:a16="http://schemas.microsoft.com/office/drawing/2014/main" id="{2CBB8CEB-72B7-4A7A-B793-D2B9BBA5758A}"/>
                </a:ext>
              </a:extLst>
            </p:cNvPr>
            <p:cNvSpPr>
              <a:spLocks noChangeAspect="1" noEditPoints="1"/>
            </p:cNvSpPr>
            <p:nvPr/>
          </p:nvSpPr>
          <p:spPr bwMode="auto">
            <a:xfrm>
              <a:off x="7529637" y="4720868"/>
              <a:ext cx="514683" cy="52091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PhotoCollection_E7AA" title="Icon of a stacked photo of a landscape">
              <a:extLst>
                <a:ext uri="{FF2B5EF4-FFF2-40B4-BE49-F238E27FC236}">
                  <a16:creationId xmlns:a16="http://schemas.microsoft.com/office/drawing/2014/main" id="{4DCC9A28-30FC-49E8-9460-435EECE96D8D}"/>
                </a:ext>
              </a:extLst>
            </p:cNvPr>
            <p:cNvSpPr>
              <a:spLocks noChangeAspect="1" noEditPoints="1"/>
            </p:cNvSpPr>
            <p:nvPr/>
          </p:nvSpPr>
          <p:spPr bwMode="auto">
            <a:xfrm>
              <a:off x="8385688" y="5327824"/>
              <a:ext cx="610955" cy="46681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8" name="Straight Arrow Connector 27">
              <a:extLst>
                <a:ext uri="{FF2B5EF4-FFF2-40B4-BE49-F238E27FC236}">
                  <a16:creationId xmlns:a16="http://schemas.microsoft.com/office/drawing/2014/main" id="{358DEF2C-8B6D-45C5-9014-D06B40B36164}"/>
                </a:ext>
              </a:extLst>
            </p:cNvPr>
            <p:cNvCxnSpPr>
              <a:cxnSpLocks/>
            </p:cNvCxnSpPr>
            <p:nvPr/>
          </p:nvCxnSpPr>
          <p:spPr>
            <a:xfrm flipH="1">
              <a:off x="6634748" y="5597937"/>
              <a:ext cx="1626418" cy="1861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01DAE09-29BA-414F-AE8E-BB4CCA8EE45D}"/>
                </a:ext>
              </a:extLst>
            </p:cNvPr>
            <p:cNvGrpSpPr/>
            <p:nvPr/>
          </p:nvGrpSpPr>
          <p:grpSpPr>
            <a:xfrm>
              <a:off x="7606535" y="6137284"/>
              <a:ext cx="654631" cy="526898"/>
              <a:chOff x="7606535" y="6137284"/>
              <a:chExt cx="654631" cy="526898"/>
            </a:xfrm>
          </p:grpSpPr>
          <p:sp>
            <p:nvSpPr>
              <p:cNvPr id="25" name="film" title="Icon of a filmstrip">
                <a:extLst>
                  <a:ext uri="{FF2B5EF4-FFF2-40B4-BE49-F238E27FC236}">
                    <a16:creationId xmlns:a16="http://schemas.microsoft.com/office/drawing/2014/main" id="{886A583A-13ED-48E1-82C3-6EC3CFED3F81}"/>
                  </a:ext>
                </a:extLst>
              </p:cNvPr>
              <p:cNvSpPr>
                <a:spLocks noChangeAspect="1" noEditPoints="1"/>
              </p:cNvSpPr>
              <p:nvPr/>
            </p:nvSpPr>
            <p:spPr bwMode="auto">
              <a:xfrm>
                <a:off x="7606535" y="6137284"/>
                <a:ext cx="654631" cy="52689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video_2" title="Icon of a video camera">
                <a:extLst>
                  <a:ext uri="{FF2B5EF4-FFF2-40B4-BE49-F238E27FC236}">
                    <a16:creationId xmlns:a16="http://schemas.microsoft.com/office/drawing/2014/main" id="{51EE4E1C-1F8C-4789-810A-FB7791F1FE42}"/>
                  </a:ext>
                </a:extLst>
              </p:cNvPr>
              <p:cNvSpPr>
                <a:spLocks noChangeAspect="1" noEditPoints="1"/>
              </p:cNvSpPr>
              <p:nvPr/>
            </p:nvSpPr>
            <p:spPr bwMode="auto">
              <a:xfrm>
                <a:off x="7739242" y="6304279"/>
                <a:ext cx="389215" cy="179515"/>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 name="Browser_3" title="Icon of a browser window with an arrow pointing from the outside to the center">
              <a:extLst>
                <a:ext uri="{FF2B5EF4-FFF2-40B4-BE49-F238E27FC236}">
                  <a16:creationId xmlns:a16="http://schemas.microsoft.com/office/drawing/2014/main" id="{32792F5E-5A4B-4D69-AB55-33D6FE3B18B1}"/>
                </a:ext>
              </a:extLst>
            </p:cNvPr>
            <p:cNvSpPr>
              <a:spLocks noChangeAspect="1" noEditPoints="1"/>
            </p:cNvSpPr>
            <p:nvPr/>
          </p:nvSpPr>
          <p:spPr bwMode="auto">
            <a:xfrm>
              <a:off x="2824426" y="5371937"/>
              <a:ext cx="575803" cy="54769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7" name="Straight Arrow Connector 36">
              <a:extLst>
                <a:ext uri="{FF2B5EF4-FFF2-40B4-BE49-F238E27FC236}">
                  <a16:creationId xmlns:a16="http://schemas.microsoft.com/office/drawing/2014/main" id="{5A738494-4F3B-4809-ADDB-354F44660F54}"/>
                </a:ext>
              </a:extLst>
            </p:cNvPr>
            <p:cNvCxnSpPr/>
            <p:nvPr/>
          </p:nvCxnSpPr>
          <p:spPr>
            <a:xfrm>
              <a:off x="3704377" y="5668822"/>
              <a:ext cx="1296313" cy="82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70353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269239" y="1189177"/>
            <a:ext cx="11653523" cy="3581430"/>
          </a:xfrm>
        </p:spPr>
        <p:txBody>
          <a:bodyPr/>
          <a:lstStyle/>
          <a:p>
            <a:r>
              <a:rPr lang="en-US" sz="3600">
                <a:latin typeface="+mn-lt"/>
              </a:rPr>
              <a:t>Deployment Flexibility</a:t>
            </a:r>
          </a:p>
          <a:p>
            <a:pPr lvl="1"/>
            <a:r>
              <a:rPr lang="en-US" sz="2000"/>
              <a:t>Side-by-side support</a:t>
            </a:r>
          </a:p>
          <a:p>
            <a:pPr lvl="1"/>
            <a:r>
              <a:rPr lang="en-US" sz="2000"/>
              <a:t>Machine global or app local framework</a:t>
            </a:r>
          </a:p>
          <a:p>
            <a:pPr lvl="1"/>
            <a:r>
              <a:rPr lang="en-US" sz="2000"/>
              <a:t>Self-contained EXEs</a:t>
            </a:r>
          </a:p>
          <a:p>
            <a:r>
              <a:rPr lang="en-US" sz="3600">
                <a:latin typeface="+mn-lt"/>
              </a:rPr>
              <a:t>Core runtime and API improvements</a:t>
            </a:r>
          </a:p>
          <a:p>
            <a:r>
              <a:rPr lang="en-US" sz="3600">
                <a:latin typeface="+mn-lt"/>
              </a:rPr>
              <a:t>Performance</a:t>
            </a:r>
          </a:p>
          <a:p>
            <a:pPr marL="0" indent="0">
              <a:buNone/>
            </a:pPr>
            <a:endParaRPr lang="en-US" sz="3600">
              <a:latin typeface="+mn-lt"/>
            </a:endParaRPr>
          </a:p>
        </p:txBody>
      </p:sp>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Why Windows Desktop on .NET Core?</a:t>
            </a:r>
          </a:p>
        </p:txBody>
      </p:sp>
      <p:sp>
        <p:nvSpPr>
          <p:cNvPr id="4" name="Product_ECDC" title="Icon of a box">
            <a:extLst>
              <a:ext uri="{FF2B5EF4-FFF2-40B4-BE49-F238E27FC236}">
                <a16:creationId xmlns:a16="http://schemas.microsoft.com/office/drawing/2014/main" id="{C45D0C72-C14B-437C-9F85-6AABE0502DB7}"/>
              </a:ext>
            </a:extLst>
          </p:cNvPr>
          <p:cNvSpPr>
            <a:spLocks noChangeAspect="1" noEditPoints="1"/>
          </p:cNvSpPr>
          <p:nvPr/>
        </p:nvSpPr>
        <p:spPr bwMode="auto">
          <a:xfrm>
            <a:off x="2422187" y="4546454"/>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Product_ECDC" title="Icon of a box">
            <a:extLst>
              <a:ext uri="{FF2B5EF4-FFF2-40B4-BE49-F238E27FC236}">
                <a16:creationId xmlns:a16="http://schemas.microsoft.com/office/drawing/2014/main" id="{6A700AED-EB4C-451C-BBC4-64CFC20AE146}"/>
              </a:ext>
            </a:extLst>
          </p:cNvPr>
          <p:cNvSpPr>
            <a:spLocks noChangeAspect="1" noEditPoints="1"/>
          </p:cNvSpPr>
          <p:nvPr/>
        </p:nvSpPr>
        <p:spPr bwMode="auto">
          <a:xfrm>
            <a:off x="5202865" y="4546455"/>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728902"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983543" y="4665632"/>
            <a:ext cx="1439883" cy="1311015"/>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28661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0" idx="3"/>
            <a:endCxn id="72" idx="1"/>
          </p:cNvCxnSpPr>
          <p:nvPr/>
        </p:nvCxnSpPr>
        <p:spPr>
          <a:xfrm flipV="1">
            <a:off x="2977599" y="1401582"/>
            <a:ext cx="2452101" cy="7150"/>
          </a:xfrm>
          <a:prstGeom prst="straightConnector1">
            <a:avLst/>
          </a:prstGeom>
          <a:ln w="50800">
            <a:gradFill flip="none" rotWithShape="1">
              <a:gsLst>
                <a:gs pos="6195">
                  <a:schemeClr val="accent2"/>
                </a:gs>
                <a:gs pos="100000">
                  <a:srgbClr val="002060"/>
                </a:gs>
                <a:gs pos="100000">
                  <a:srgbClr val="002060"/>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1433284" y="1408732"/>
            <a:ext cx="477062" cy="5162"/>
          </a:xfrm>
          <a:prstGeom prst="straightConnector1">
            <a:avLst/>
          </a:prstGeom>
          <a:ln w="50800">
            <a:gradFill flip="none" rotWithShape="1">
              <a:gsLst>
                <a:gs pos="0">
                  <a:srgbClr val="FA7F22"/>
                </a:gs>
                <a:gs pos="9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552893" y="5209712"/>
            <a:ext cx="3652392"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40595" y="5233902"/>
            <a:ext cx="5709759" cy="58477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Side-by-side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505050"/>
                </a:solidFill>
                <a:latin typeface="Segoe UI Light" panose="020B0502040204020203" pitchFamily="34" charset="0"/>
                <a:cs typeface="Segoe UI Light" panose="020B0502040204020203" pitchFamily="34" charset="0"/>
              </a:rPr>
              <a:t>S</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18707"/>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8" cy="250918"/>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691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6181" y="3771940"/>
            <a:ext cx="1124656" cy="465948"/>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687451"/>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5"/>
            <a:ext cx="9597690"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39"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6"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1"/>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Modernize Desktop Apps </a:t>
            </a:r>
            <a:r>
              <a:rPr lang="en-US" sz="2000">
                <a:solidFill>
                  <a:srgbClr val="7030A0">
                    <a:lumMod val="50000"/>
                  </a:srgbClr>
                </a:solidFill>
                <a:latin typeface="Segoe UI Semilight" panose="020B0402040204020203" pitchFamily="34" charset="0"/>
                <a:cs typeface="Segoe UI Semilight" panose="020B0402040204020203" pitchFamily="34" charset="0"/>
              </a:rPr>
              <a:t>with</a:t>
            </a: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5"/>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52663" y="6235198"/>
            <a:ext cx="9597691" cy="584775"/>
          </a:xfrm>
          <a:prstGeom prst="rect">
            <a:avLst/>
          </a:prstGeom>
          <a:solidFill>
            <a:srgbClr val="7030A0"/>
          </a:solidFill>
          <a:ln w="19050">
            <a:solidFill>
              <a:srgbClr val="7030A0"/>
            </a:solidFill>
          </a:ln>
        </p:spPr>
        <p:txBody>
          <a:bodyPr wrap="square">
            <a:spAutoFit/>
          </a:bodyPr>
          <a:lstStyle/>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XAML Islands - WinForms &amp; WPF apps can host UWP controls</a:t>
            </a:r>
          </a:p>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3" y="6250816"/>
            <a:ext cx="3253789"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Segoe UI Light" panose="020B0502040204020203" pitchFamily="34" charset="0"/>
                <a:cs typeface="Segoe UI Light" panose="020B0502040204020203" pitchFamily="34" charset="0"/>
              </a:rPr>
              <a:t>FEATURES IN BOTH FXs</a:t>
            </a:r>
            <a:endParaRPr lang="en-US" sz="2000">
              <a:solidFill>
                <a:schemeClr val="bg1"/>
              </a:solidFill>
            </a:endParaRPr>
          </a:p>
        </p:txBody>
      </p:sp>
    </p:spTree>
    <p:extLst>
      <p:ext uri="{BB962C8B-B14F-4D97-AF65-F5344CB8AC3E}">
        <p14:creationId xmlns:p14="http://schemas.microsoft.com/office/powerpoint/2010/main" val="40023749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91F89-36D0-4244-8768-3596A79A6ED4}"/>
              </a:ext>
            </a:extLst>
          </p:cNvPr>
          <p:cNvSpPr>
            <a:spLocks noGrp="1"/>
          </p:cNvSpPr>
          <p:nvPr>
            <p:ph type="body" sz="quarter" idx="10"/>
          </p:nvPr>
        </p:nvSpPr>
        <p:spPr>
          <a:xfrm>
            <a:off x="269239" y="1189177"/>
            <a:ext cx="11653523" cy="5829288"/>
          </a:xfrm>
        </p:spPr>
        <p:txBody>
          <a:bodyPr/>
          <a:lstStyle/>
          <a:p>
            <a:r>
              <a:rPr lang="en-US" sz="3600" dirty="0">
                <a:latin typeface="+mn-lt"/>
              </a:rPr>
              <a:t>.NET Framework is slowing down</a:t>
            </a:r>
          </a:p>
          <a:p>
            <a:r>
              <a:rPr lang="en-US" sz="3600" dirty="0">
                <a:latin typeface="+mn-lt"/>
              </a:rPr>
              <a:t>Why? We want to stop breaking your apps!</a:t>
            </a:r>
          </a:p>
          <a:p>
            <a:pPr lvl="1"/>
            <a:r>
              <a:rPr lang="en-US" sz="2000" dirty="0"/>
              <a:t>Billions of installs. Getting much harder to release major features without compatibility issues </a:t>
            </a:r>
          </a:p>
          <a:p>
            <a:pPr lvl="1"/>
            <a:r>
              <a:rPr lang="en-US" sz="2000" dirty="0"/>
              <a:t>Can innovate much faster with .NET Core because of its side-by-side nature</a:t>
            </a:r>
          </a:p>
          <a:p>
            <a:r>
              <a:rPr lang="en-US" sz="3600" dirty="0">
                <a:latin typeface="+mn-lt"/>
              </a:rPr>
              <a:t>We </a:t>
            </a:r>
            <a:r>
              <a:rPr lang="en-US" sz="3600" i="1" dirty="0">
                <a:latin typeface="+mn-lt"/>
              </a:rPr>
              <a:t>will </a:t>
            </a:r>
            <a:r>
              <a:rPr lang="en-US" sz="3600" dirty="0">
                <a:latin typeface="+mn-lt"/>
              </a:rPr>
              <a:t>continue to update</a:t>
            </a:r>
          </a:p>
          <a:p>
            <a:pPr lvl="1"/>
            <a:r>
              <a:rPr lang="en-US" sz="2000" dirty="0"/>
              <a:t>Many major product lines within Microsoft depend on .NET Framework</a:t>
            </a:r>
          </a:p>
          <a:p>
            <a:pPr lvl="1"/>
            <a:r>
              <a:rPr lang="en-US" sz="2000" dirty="0"/>
              <a:t>We will continue to update .NET Framework for years to come. </a:t>
            </a:r>
            <a:r>
              <a:rPr lang="en-US" sz="2000" i="1" dirty="0"/>
              <a:t>High-</a:t>
            </a:r>
            <a:r>
              <a:rPr lang="en-US" sz="2000" i="1" dirty="0" err="1"/>
              <a:t>compat</a:t>
            </a:r>
            <a:r>
              <a:rPr lang="en-US" sz="2000" i="1" dirty="0"/>
              <a:t> features only.</a:t>
            </a:r>
          </a:p>
          <a:p>
            <a:pPr lvl="1"/>
            <a:r>
              <a:rPr lang="en-US" sz="2000" dirty="0"/>
              <a:t>Things like… new security protocols, bug fixes, Windows features, etc.</a:t>
            </a:r>
          </a:p>
          <a:p>
            <a:r>
              <a:rPr lang="en-US" sz="3600" dirty="0">
                <a:latin typeface="+mn-lt"/>
              </a:rPr>
              <a:t>No changes to support policy </a:t>
            </a:r>
          </a:p>
          <a:p>
            <a:pPr lvl="1"/>
            <a:r>
              <a:rPr lang="en-US" sz="2032" dirty="0">
                <a:latin typeface="+mn-lt"/>
              </a:rPr>
              <a:t>Support for 10 years (5 mainstream+5 custom) per Windows support policy for each release</a:t>
            </a:r>
          </a:p>
          <a:p>
            <a:pPr lvl="1"/>
            <a:r>
              <a:rPr lang="en-US" sz="2000" dirty="0"/>
              <a:t>.NET Framework will remain a Windows component and service policy is the same as Windows</a:t>
            </a:r>
          </a:p>
          <a:p>
            <a:r>
              <a:rPr lang="en-US" sz="3568" dirty="0">
                <a:latin typeface="+mn-lt"/>
              </a:rPr>
              <a:t>Recommend new development on .NET Core</a:t>
            </a:r>
          </a:p>
          <a:p>
            <a:pPr lvl="1"/>
            <a:endParaRPr lang="en-US" sz="2000" dirty="0"/>
          </a:p>
        </p:txBody>
      </p:sp>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The Future of .NET Framework </a:t>
            </a:r>
          </a:p>
        </p:txBody>
      </p:sp>
    </p:spTree>
    <p:extLst>
      <p:ext uri="{BB962C8B-B14F-4D97-AF65-F5344CB8AC3E}">
        <p14:creationId xmlns:p14="http://schemas.microsoft.com/office/powerpoint/2010/main" val="21311638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9" y="2881341"/>
            <a:ext cx="9774984" cy="1846659"/>
          </a:xfrm>
        </p:spPr>
        <p:txBody>
          <a:bodyPr/>
          <a:lstStyle/>
          <a:p>
            <a:r>
              <a:rPr lang="en-US" dirty="0"/>
              <a:t>Demo: .NET Core 3.0 for Desktop Apps</a:t>
            </a:r>
          </a:p>
        </p:txBody>
      </p:sp>
    </p:spTree>
    <p:extLst>
      <p:ext uri="{BB962C8B-B14F-4D97-AF65-F5344CB8AC3E}">
        <p14:creationId xmlns:p14="http://schemas.microsoft.com/office/powerpoint/2010/main" val="1020445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Windows Forms and .NET Core</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2450671"/>
          </a:xfrm>
        </p:spPr>
        <p:txBody>
          <a:bodyPr/>
          <a:lstStyle/>
          <a:p>
            <a:pPr fontAlgn="base"/>
            <a:r>
              <a:rPr lang="en-US" sz="3200" dirty="0">
                <a:latin typeface="+mn-lt"/>
              </a:rPr>
              <a:t>Learn more at </a:t>
            </a:r>
            <a:r>
              <a:rPr lang="en-US" sz="3200" dirty="0">
                <a:latin typeface="+mn-lt"/>
                <a:hlinkClick r:id="rId3"/>
              </a:rPr>
              <a:t>https://aka.ms/netcorewinforms</a:t>
            </a:r>
            <a:r>
              <a:rPr lang="en-US" sz="3200" dirty="0">
                <a:latin typeface="+mn-lt"/>
              </a:rPr>
              <a:t> </a:t>
            </a:r>
          </a:p>
          <a:p>
            <a:pPr lvl="1" fontAlgn="base"/>
            <a:r>
              <a:rPr lang="en-US" sz="2000" dirty="0"/>
              <a:t>Learn more about the plans for Windows Forms and .NET Core</a:t>
            </a:r>
          </a:p>
          <a:p>
            <a:pPr lvl="1" fontAlgn="base"/>
            <a:r>
              <a:rPr lang="en-US" sz="2000" dirty="0"/>
              <a:t>Get porting tips and strategies</a:t>
            </a:r>
            <a:endParaRPr lang="en-US" sz="3568" dirty="0"/>
          </a:p>
          <a:p>
            <a:pPr fontAlgn="base"/>
            <a:endParaRPr lang="en-US" sz="3568" dirty="0"/>
          </a:p>
          <a:p>
            <a:pPr fontAlgn="base"/>
            <a:endParaRPr lang="en-US" sz="3200" dirty="0">
              <a:latin typeface="+mn-lt"/>
            </a:endParaRPr>
          </a:p>
        </p:txBody>
      </p:sp>
      <p:pic>
        <p:nvPicPr>
          <p:cNvPr id="4" name="Picture 3">
            <a:extLst>
              <a:ext uri="{FF2B5EF4-FFF2-40B4-BE49-F238E27FC236}">
                <a16:creationId xmlns:a16="http://schemas.microsoft.com/office/drawing/2014/main" id="{8DE4F0B6-F6B0-AC41-8847-67DB33338970}"/>
              </a:ext>
            </a:extLst>
          </p:cNvPr>
          <p:cNvPicPr>
            <a:picLocks noChangeAspect="1"/>
          </p:cNvPicPr>
          <p:nvPr/>
        </p:nvPicPr>
        <p:blipFill>
          <a:blip r:embed="rId4"/>
          <a:stretch>
            <a:fillRect/>
          </a:stretch>
        </p:blipFill>
        <p:spPr>
          <a:xfrm>
            <a:off x="1923393" y="2629115"/>
            <a:ext cx="8050924" cy="3939374"/>
          </a:xfrm>
          <a:prstGeom prst="rect">
            <a:avLst/>
          </a:prstGeom>
        </p:spPr>
      </p:pic>
    </p:spTree>
    <p:extLst>
      <p:ext uri="{BB962C8B-B14F-4D97-AF65-F5344CB8AC3E}">
        <p14:creationId xmlns:p14="http://schemas.microsoft.com/office/powerpoint/2010/main" val="31678109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Web Productivity with Razor Components</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5570756"/>
          </a:xfrm>
        </p:spPr>
        <p:txBody>
          <a:bodyPr/>
          <a:lstStyle/>
          <a:p>
            <a:pPr fontAlgn="base"/>
            <a:r>
              <a:rPr lang="en-US" sz="3200" dirty="0">
                <a:latin typeface="+mn-lt"/>
              </a:rPr>
              <a:t>Build client-side Web UI in .NET</a:t>
            </a:r>
          </a:p>
          <a:p>
            <a:pPr lvl="1" fontAlgn="base"/>
            <a:r>
              <a:rPr lang="en-US" sz="2000" dirty="0"/>
              <a:t>You don’t need to know AngularJS, React, Vue, etc.</a:t>
            </a:r>
          </a:p>
          <a:p>
            <a:pPr lvl="1" fontAlgn="base"/>
            <a:r>
              <a:rPr lang="en-US" sz="2000" dirty="0"/>
              <a:t>Take advantage of stability and consistency of .NET</a:t>
            </a:r>
          </a:p>
          <a:p>
            <a:pPr fontAlgn="base"/>
            <a:r>
              <a:rPr lang="en-US" sz="3200" dirty="0">
                <a:latin typeface="+mn-lt"/>
              </a:rPr>
              <a:t>Runs in all browsers</a:t>
            </a:r>
          </a:p>
          <a:p>
            <a:pPr lvl="1" fontAlgn="base"/>
            <a:r>
              <a:rPr lang="en-US" sz="2000" dirty="0"/>
              <a:t>Strongly typed on client and server</a:t>
            </a:r>
          </a:p>
          <a:p>
            <a:pPr lvl="1" fontAlgn="base"/>
            <a:r>
              <a:rPr lang="en-US" sz="2000" dirty="0"/>
              <a:t>Share C# code with the client and the server</a:t>
            </a:r>
          </a:p>
          <a:p>
            <a:pPr fontAlgn="base"/>
            <a:r>
              <a:rPr lang="en-US" sz="3600" dirty="0">
                <a:latin typeface="+mn-lt"/>
              </a:rPr>
              <a:t>Web Assembly (Experimental)</a:t>
            </a:r>
          </a:p>
          <a:p>
            <a:pPr lvl="1" fontAlgn="base"/>
            <a:r>
              <a:rPr lang="en-US" sz="2032" dirty="0"/>
              <a:t>Native performance</a:t>
            </a:r>
          </a:p>
          <a:p>
            <a:pPr lvl="1" fontAlgn="base"/>
            <a:r>
              <a:rPr lang="en-US" sz="2032" dirty="0"/>
              <a:t>Requires no plugin or code </a:t>
            </a:r>
            <a:r>
              <a:rPr lang="en-US" sz="2032" dirty="0" err="1"/>
              <a:t>transpilation</a:t>
            </a:r>
            <a:endParaRPr lang="en-US" sz="2032" dirty="0"/>
          </a:p>
          <a:p>
            <a:pPr fontAlgn="base"/>
            <a:endParaRPr lang="en-US" sz="3568" dirty="0"/>
          </a:p>
          <a:p>
            <a:pPr fontAlgn="base"/>
            <a:endParaRPr lang="en-US" sz="3568" dirty="0"/>
          </a:p>
          <a:p>
            <a:pPr fontAlgn="base"/>
            <a:endParaRPr lang="en-US" sz="3200" dirty="0">
              <a:latin typeface="+mn-lt"/>
            </a:endParaRPr>
          </a:p>
        </p:txBody>
      </p:sp>
      <p:grpSp>
        <p:nvGrpSpPr>
          <p:cNvPr id="17" name="Group 16">
            <a:extLst>
              <a:ext uri="{FF2B5EF4-FFF2-40B4-BE49-F238E27FC236}">
                <a16:creationId xmlns:a16="http://schemas.microsoft.com/office/drawing/2014/main" id="{B0B65AAC-74B8-4F35-9999-D43ECDB9B0A1}"/>
              </a:ext>
            </a:extLst>
          </p:cNvPr>
          <p:cNvGrpSpPr/>
          <p:nvPr/>
        </p:nvGrpSpPr>
        <p:grpSpPr>
          <a:xfrm>
            <a:off x="10399558" y="5393239"/>
            <a:ext cx="1792442" cy="1436669"/>
            <a:chOff x="10130319" y="5233884"/>
            <a:chExt cx="1792442" cy="1436669"/>
          </a:xfrm>
        </p:grpSpPr>
        <p:pic>
          <p:nvPicPr>
            <p:cNvPr id="15" name="Graphic 14" descr="Server">
              <a:extLst>
                <a:ext uri="{FF2B5EF4-FFF2-40B4-BE49-F238E27FC236}">
                  <a16:creationId xmlns:a16="http://schemas.microsoft.com/office/drawing/2014/main" id="{04B0AB90-07E5-4CA8-A8EA-EB2A6C2B92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6350" y="5233884"/>
              <a:ext cx="1436669" cy="1436669"/>
            </a:xfrm>
            <a:prstGeom prst="rect">
              <a:avLst/>
            </a:prstGeom>
          </p:spPr>
        </p:pic>
        <p:sp>
          <p:nvSpPr>
            <p:cNvPr id="16" name="Rectangle 15">
              <a:extLst>
                <a:ext uri="{FF2B5EF4-FFF2-40B4-BE49-F238E27FC236}">
                  <a16:creationId xmlns:a16="http://schemas.microsoft.com/office/drawing/2014/main" id="{2F1C7D66-5A23-4974-A52D-6E1C2945E523}"/>
                </a:ext>
              </a:extLst>
            </p:cNvPr>
            <p:cNvSpPr/>
            <p:nvPr/>
          </p:nvSpPr>
          <p:spPr bwMode="auto">
            <a:xfrm>
              <a:off x="10130319" y="6236414"/>
              <a:ext cx="1792442" cy="423865"/>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CC687292-02CE-4C63-9CFF-A887CD0EDEDF}"/>
              </a:ext>
            </a:extLst>
          </p:cNvPr>
          <p:cNvSpPr txBox="1"/>
          <p:nvPr/>
        </p:nvSpPr>
        <p:spPr>
          <a:xfrm>
            <a:off x="5743253" y="5693474"/>
            <a:ext cx="5938463"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Full-stack web development with C#</a:t>
            </a:r>
          </a:p>
        </p:txBody>
      </p:sp>
    </p:spTree>
    <p:extLst>
      <p:ext uri="{BB962C8B-B14F-4D97-AF65-F5344CB8AC3E}">
        <p14:creationId xmlns:p14="http://schemas.microsoft.com/office/powerpoint/2010/main" val="17758093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0" y="0"/>
            <a:ext cx="12205014" cy="3313084"/>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71586"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Vision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From faces to feelings, allow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your apps to understand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6508" y="4026557"/>
            <a:ext cx="1926538" cy="180568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Speech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Hear and speak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to your users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by filtering noise, identifying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5"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Knowledge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433" y="4026556"/>
            <a:ext cx="1926538" cy="1712277"/>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Language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Process text 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199" y="4026556"/>
            <a:ext cx="1926538" cy="234662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277"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Search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5" name="Rectangle 4"/>
          <p:cNvSpPr/>
          <p:nvPr/>
        </p:nvSpPr>
        <p:spPr>
          <a:xfrm>
            <a:off x="321754" y="109634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solidFill>
                  <a:schemeClr val="bg1"/>
                </a:solidFill>
                <a:effectLst/>
                <a:uLnTx/>
                <a:uFillTx/>
                <a:latin typeface="Segoe UI Semilight"/>
                <a:ea typeface="+mn-ea"/>
                <a:cs typeface="+mn-cs"/>
              </a:rPr>
              <a:t>Commoditized AI</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7215" y="2877597"/>
            <a:ext cx="1075277" cy="1075277"/>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2139" y="2877597"/>
            <a:ext cx="1075277" cy="1075277"/>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7061" y="2877597"/>
            <a:ext cx="1075277" cy="1075277"/>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1984" y="2877597"/>
            <a:ext cx="1075277" cy="1075277"/>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050" y="2877597"/>
            <a:ext cx="1075277" cy="1075277"/>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1829" y="2877597"/>
            <a:ext cx="1075277" cy="1075277"/>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18619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8DEFE3-DF89-41DD-B27D-566BB0E28E8B}"/>
              </a:ext>
            </a:extLst>
          </p:cNvPr>
          <p:cNvSpPr/>
          <p:nvPr/>
        </p:nvSpPr>
        <p:spPr bwMode="auto">
          <a:xfrm>
            <a:off x="-9541" y="0"/>
            <a:ext cx="12217008" cy="330723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6B5CE148-D382-4CBD-8C97-2A282769FD9D}"/>
              </a:ext>
            </a:extLst>
          </p:cNvPr>
          <p:cNvSpPr txBox="1"/>
          <p:nvPr/>
        </p:nvSpPr>
        <p:spPr>
          <a:xfrm>
            <a:off x="1076639" y="3924409"/>
            <a:ext cx="1926538" cy="166881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dirty="0">
                <a:solidFill>
                  <a:srgbClr val="1A1A1A"/>
                </a:solidFill>
                <a:latin typeface="Segoe UI" panose="020B0502040204020203" pitchFamily="34" charset="0"/>
                <a:cs typeface="Segoe UI" panose="020B0502040204020203" pitchFamily="34" charset="0"/>
              </a:rPr>
              <a:t>Build-your-own</a:t>
            </a:r>
            <a:endPar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Build your own</a:t>
            </a:r>
            <a:r>
              <a:rPr kumimoji="0" lang="en-US" sz="1371" b="0"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custom models by writing C# or F# code</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4966486" y="3924409"/>
            <a:ext cx="1926538" cy="158718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Extensible</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371" dirty="0">
                <a:solidFill>
                  <a:srgbClr val="1A1A1A"/>
                </a:solidFill>
                <a:latin typeface="Segoe UI" panose="020B0502040204020203" pitchFamily="34" charset="0"/>
                <a:cs typeface="Segoe UI" panose="020B0502040204020203" pitchFamily="34" charset="0"/>
              </a:rPr>
              <a:t>Tap into other machine learning toolkits with the rich extensibility model like TensorFlow</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D774DB6C-D485-4533-A9F9-B16C2241F6EF}"/>
              </a:ext>
            </a:extLst>
          </p:cNvPr>
          <p:cNvSpPr txBox="1"/>
          <p:nvPr/>
        </p:nvSpPr>
        <p:spPr>
          <a:xfrm>
            <a:off x="3021564" y="3924408"/>
            <a:ext cx="1926538" cy="1858032"/>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Developer focused</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rgbClr val="1A1A1A"/>
                </a:solidFill>
                <a:effectLst/>
                <a:uLnTx/>
                <a:uFillTx/>
                <a:latin typeface="Segoe UI"/>
                <a:ea typeface="+mn-ea"/>
                <a:cs typeface="+mn-cs"/>
              </a:rPr>
              <a:t>ML.NET provides just the</a:t>
            </a:r>
            <a:r>
              <a:rPr kumimoji="0" lang="en-US" sz="1370" b="0" i="0" u="none" strike="noStrike" kern="1200" cap="none" spc="0" normalizeH="0" noProof="0">
                <a:ln>
                  <a:noFill/>
                </a:ln>
                <a:solidFill>
                  <a:srgbClr val="1A1A1A"/>
                </a:solidFill>
                <a:effectLst/>
                <a:uLnTx/>
                <a:uFillTx/>
                <a:latin typeface="Segoe UI"/>
                <a:ea typeface="+mn-ea"/>
                <a:cs typeface="+mn-cs"/>
              </a:rPr>
              <a:t> right amount of productivity and control</a:t>
            </a:r>
            <a:endParaRPr kumimoji="0" lang="en-US" sz="1370" b="0" i="0" u="none" strike="noStrike" kern="1200" cap="none" spc="0" normalizeH="0" baseline="0" noProof="0">
              <a:ln>
                <a:noFill/>
              </a:ln>
              <a:solidFill>
                <a:srgbClr val="1A1A1A"/>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6911408" y="3924409"/>
            <a:ext cx="1926538" cy="139732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Proven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ML.NET has been used internally </a:t>
            </a:r>
            <a:r>
              <a:rPr lang="en-US" sz="1371" noProof="0">
                <a:solidFill>
                  <a:srgbClr val="1A1A1A"/>
                </a:solidFill>
                <a:latin typeface="Segoe UI" panose="020B0502040204020203" pitchFamily="34" charset="0"/>
                <a:cs typeface="Segoe UI" panose="020B0502040204020203" pitchFamily="34" charset="0"/>
              </a:rPr>
              <a:t>in products like Office and Bing for years</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a:xfrm>
            <a:off x="321754" y="1106138"/>
            <a:ext cx="8659408" cy="1069395"/>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ML.NET</a:t>
            </a:r>
          </a:p>
          <a:p>
            <a:pPr lvl="0" defTabSz="895601">
              <a:lnSpc>
                <a:spcPct val="90000"/>
              </a:lnSpc>
              <a:spcAft>
                <a:spcPts val="1440"/>
              </a:spcAft>
              <a:defRPr/>
            </a:pPr>
            <a:r>
              <a:rPr lang="en-US" sz="2744" dirty="0">
                <a:solidFill>
                  <a:schemeClr val="bg1"/>
                </a:solidFill>
                <a:latin typeface="Segoe UI Semilight"/>
              </a:rPr>
              <a:t>Machine Learning framework made for .NET developers</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998CF6-991B-4FC6-8479-589335DE6136}"/>
              </a:ext>
            </a:extLst>
          </p:cNvPr>
          <p:cNvGrpSpPr/>
          <p:nvPr/>
        </p:nvGrpSpPr>
        <p:grpSpPr>
          <a:xfrm>
            <a:off x="1502270" y="2775449"/>
            <a:ext cx="1075277" cy="1075277"/>
            <a:chOff x="1502270" y="2775449"/>
            <a:chExt cx="1075277" cy="1075277"/>
          </a:xfrm>
        </p:grpSpPr>
        <p:sp>
          <p:nvSpPr>
            <p:cNvPr id="86" name="Oval 85"/>
            <p:cNvSpPr/>
            <p:nvPr/>
          </p:nvSpPr>
          <p:spPr bwMode="auto">
            <a:xfrm>
              <a:off x="1502270"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tool" title="Icon of a skrewdriver and wrench">
              <a:extLst>
                <a:ext uri="{FF2B5EF4-FFF2-40B4-BE49-F238E27FC236}">
                  <a16:creationId xmlns:a16="http://schemas.microsoft.com/office/drawing/2014/main" id="{9AE2F17D-D6CE-4C11-9A55-EAC8CE960954}"/>
                </a:ext>
              </a:extLst>
            </p:cNvPr>
            <p:cNvSpPr>
              <a:spLocks noChangeAspect="1" noEditPoints="1"/>
            </p:cNvSpPr>
            <p:nvPr/>
          </p:nvSpPr>
          <p:spPr bwMode="auto">
            <a:xfrm>
              <a:off x="1794130" y="2980649"/>
              <a:ext cx="491555" cy="69240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564A4FAA-33D4-49D2-8166-8D2395FE2314}"/>
              </a:ext>
            </a:extLst>
          </p:cNvPr>
          <p:cNvGrpSpPr/>
          <p:nvPr/>
        </p:nvGrpSpPr>
        <p:grpSpPr>
          <a:xfrm>
            <a:off x="3447192" y="2775449"/>
            <a:ext cx="1075277" cy="1075277"/>
            <a:chOff x="3447192" y="2775449"/>
            <a:chExt cx="1075277" cy="1075277"/>
          </a:xfrm>
        </p:grpSpPr>
        <p:sp>
          <p:nvSpPr>
            <p:cNvPr id="88" name="Oval 87"/>
            <p:cNvSpPr/>
            <p:nvPr/>
          </p:nvSpPr>
          <p:spPr bwMode="auto">
            <a:xfrm>
              <a:off x="3447192"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people_3" title="Icon of a person surrounded by brackets">
              <a:extLst>
                <a:ext uri="{FF2B5EF4-FFF2-40B4-BE49-F238E27FC236}">
                  <a16:creationId xmlns:a16="http://schemas.microsoft.com/office/drawing/2014/main" id="{DAFE09C1-73A5-4F29-BACF-324D5D3F4EA1}"/>
                </a:ext>
              </a:extLst>
            </p:cNvPr>
            <p:cNvSpPr>
              <a:spLocks noChangeAspect="1" noEditPoints="1"/>
            </p:cNvSpPr>
            <p:nvPr/>
          </p:nvSpPr>
          <p:spPr bwMode="auto">
            <a:xfrm>
              <a:off x="3659435" y="2980402"/>
              <a:ext cx="635677" cy="64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B6AE98BD-9E41-4FF4-B7F4-3E3BCE9A19E3}"/>
              </a:ext>
            </a:extLst>
          </p:cNvPr>
          <p:cNvGrpSpPr/>
          <p:nvPr/>
        </p:nvGrpSpPr>
        <p:grpSpPr>
          <a:xfrm>
            <a:off x="5392115" y="2775449"/>
            <a:ext cx="1075277" cy="1075277"/>
            <a:chOff x="5392115" y="2775449"/>
            <a:chExt cx="1075277" cy="1075277"/>
          </a:xfrm>
        </p:grpSpPr>
        <p:sp>
          <p:nvSpPr>
            <p:cNvPr id="89" name="Oval 88"/>
            <p:cNvSpPr/>
            <p:nvPr/>
          </p:nvSpPr>
          <p:spPr bwMode="auto">
            <a:xfrm>
              <a:off x="5392115"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2" name="Group 31">
              <a:extLst>
                <a:ext uri="{FF2B5EF4-FFF2-40B4-BE49-F238E27FC236}">
                  <a16:creationId xmlns:a16="http://schemas.microsoft.com/office/drawing/2014/main" id="{780564ED-221B-4F27-8650-9F8E8B8C648C}"/>
                </a:ext>
              </a:extLst>
            </p:cNvPr>
            <p:cNvGrpSpPr/>
            <p:nvPr/>
          </p:nvGrpSpPr>
          <p:grpSpPr>
            <a:xfrm>
              <a:off x="5611657" y="2993279"/>
              <a:ext cx="681168" cy="676541"/>
              <a:chOff x="6801633" y="2701234"/>
              <a:chExt cx="1309659" cy="1179767"/>
            </a:xfrm>
          </p:grpSpPr>
          <p:sp>
            <p:nvSpPr>
              <p:cNvPr id="33" name="Rectangle 32">
                <a:extLst>
                  <a:ext uri="{FF2B5EF4-FFF2-40B4-BE49-F238E27FC236}">
                    <a16:creationId xmlns:a16="http://schemas.microsoft.com/office/drawing/2014/main" id="{126D6AA2-C264-45F1-A9EF-1EDF93FF2925}"/>
                  </a:ext>
                </a:extLst>
              </p:cNvPr>
              <p:cNvSpPr/>
              <p:nvPr/>
            </p:nvSpPr>
            <p:spPr bwMode="auto">
              <a:xfrm>
                <a:off x="6801633" y="2701234"/>
                <a:ext cx="613775" cy="574322"/>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E95D557D-4F99-4A6D-ADB1-EEB224182EEC}"/>
                  </a:ext>
                </a:extLst>
              </p:cNvPr>
              <p:cNvSpPr/>
              <p:nvPr/>
            </p:nvSpPr>
            <p:spPr bwMode="auto">
              <a:xfrm>
                <a:off x="6803721" y="3280133"/>
                <a:ext cx="611687" cy="56093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8DD66384-A338-4533-8DA1-7F4CA16A2B1C}"/>
                  </a:ext>
                </a:extLst>
              </p:cNvPr>
              <p:cNvSpPr/>
              <p:nvPr/>
            </p:nvSpPr>
            <p:spPr bwMode="auto">
              <a:xfrm>
                <a:off x="7420263" y="2701234"/>
                <a:ext cx="613775" cy="57437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755C81ED-69A0-44D3-9E29-F77E435A4607}"/>
                  </a:ext>
                </a:extLst>
              </p:cNvPr>
              <p:cNvCxnSpPr/>
              <p:nvPr/>
            </p:nvCxnSpPr>
            <p:spPr>
              <a:xfrm flipH="1">
                <a:off x="7693887" y="3454286"/>
                <a:ext cx="417405" cy="42671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FDB20E-22EB-451B-ACCB-6062C33C3917}"/>
                  </a:ext>
                </a:extLst>
              </p:cNvPr>
              <p:cNvCxnSpPr>
                <a:cxnSpLocks/>
              </p:cNvCxnSpPr>
              <p:nvPr/>
            </p:nvCxnSpPr>
            <p:spPr>
              <a:xfrm flipH="1" flipV="1">
                <a:off x="7572620" y="3735118"/>
                <a:ext cx="132777" cy="12020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98FC41BF-BBF1-4FC5-8B50-D53ACB787362}"/>
              </a:ext>
            </a:extLst>
          </p:cNvPr>
          <p:cNvGrpSpPr/>
          <p:nvPr/>
        </p:nvGrpSpPr>
        <p:grpSpPr>
          <a:xfrm>
            <a:off x="7341181" y="2775449"/>
            <a:ext cx="1075277" cy="1075277"/>
            <a:chOff x="7341181" y="2775449"/>
            <a:chExt cx="1075277" cy="1075277"/>
          </a:xfrm>
        </p:grpSpPr>
        <p:sp>
          <p:nvSpPr>
            <p:cNvPr id="90" name="Oval 89"/>
            <p:cNvSpPr/>
            <p:nvPr/>
          </p:nvSpPr>
          <p:spPr bwMode="auto">
            <a:xfrm>
              <a:off x="7341181"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Commitments_EC4D" title="Icon of a handshake">
              <a:extLst>
                <a:ext uri="{FF2B5EF4-FFF2-40B4-BE49-F238E27FC236}">
                  <a16:creationId xmlns:a16="http://schemas.microsoft.com/office/drawing/2014/main" id="{21CB6C1D-1AA8-4B45-880C-8D16DDF4DCEB}"/>
                </a:ext>
              </a:extLst>
            </p:cNvPr>
            <p:cNvSpPr>
              <a:spLocks noChangeAspect="1" noEditPoints="1"/>
            </p:cNvSpPr>
            <p:nvPr/>
          </p:nvSpPr>
          <p:spPr bwMode="auto">
            <a:xfrm>
              <a:off x="7502464" y="2977854"/>
              <a:ext cx="744426" cy="69799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A3BDAD03-94B3-448B-B893-6D98EFB05C67}"/>
              </a:ext>
            </a:extLst>
          </p:cNvPr>
          <p:cNvGrpSpPr/>
          <p:nvPr/>
        </p:nvGrpSpPr>
        <p:grpSpPr>
          <a:xfrm>
            <a:off x="9293052" y="2761853"/>
            <a:ext cx="1075277" cy="1075277"/>
            <a:chOff x="9293052" y="2761853"/>
            <a:chExt cx="1075277" cy="1075277"/>
          </a:xfrm>
        </p:grpSpPr>
        <p:sp>
          <p:nvSpPr>
            <p:cNvPr id="40" name="Oval 39">
              <a:extLst>
                <a:ext uri="{FF2B5EF4-FFF2-40B4-BE49-F238E27FC236}">
                  <a16:creationId xmlns:a16="http://schemas.microsoft.com/office/drawing/2014/main" id="{B8A01BC3-9E12-4B76-8DA8-4704BB28F53D}"/>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41" name="Group 40">
              <a:extLst>
                <a:ext uri="{FF2B5EF4-FFF2-40B4-BE49-F238E27FC236}">
                  <a16:creationId xmlns:a16="http://schemas.microsoft.com/office/drawing/2014/main" id="{3BD39F40-EC8B-43D5-92FD-DBB389B92370}"/>
                </a:ext>
              </a:extLst>
            </p:cNvPr>
            <p:cNvGrpSpPr/>
            <p:nvPr/>
          </p:nvGrpSpPr>
          <p:grpSpPr>
            <a:xfrm>
              <a:off x="9580169" y="2875613"/>
              <a:ext cx="578439" cy="803330"/>
              <a:chOff x="10058398" y="2680569"/>
              <a:chExt cx="883976" cy="1276519"/>
            </a:xfrm>
          </p:grpSpPr>
          <p:sp>
            <p:nvSpPr>
              <p:cNvPr id="42" name="Oval 41">
                <a:extLst>
                  <a:ext uri="{FF2B5EF4-FFF2-40B4-BE49-F238E27FC236}">
                    <a16:creationId xmlns:a16="http://schemas.microsoft.com/office/drawing/2014/main" id="{88671D98-F747-4238-9E76-164597725625}"/>
                  </a:ext>
                </a:extLst>
              </p:cNvPr>
              <p:cNvSpPr/>
              <p:nvPr/>
            </p:nvSpPr>
            <p:spPr bwMode="auto">
              <a:xfrm>
                <a:off x="10058398" y="2680569"/>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16724E81-0F58-468E-8B2F-2C6208B5D780}"/>
                  </a:ext>
                </a:extLst>
              </p:cNvPr>
              <p:cNvSpPr/>
              <p:nvPr/>
            </p:nvSpPr>
            <p:spPr bwMode="auto">
              <a:xfrm>
                <a:off x="10062344" y="3623243"/>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1BDAB5E6-39F5-42B3-B14B-A6C0C9BD24B3}"/>
                  </a:ext>
                </a:extLst>
              </p:cNvPr>
              <p:cNvSpPr/>
              <p:nvPr/>
            </p:nvSpPr>
            <p:spPr bwMode="auto">
              <a:xfrm>
                <a:off x="10616697" y="2890446"/>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6E09463E-A5BE-410E-92B1-D61FFD4CD41E}"/>
                  </a:ext>
                </a:extLst>
              </p:cNvPr>
              <p:cNvCxnSpPr>
                <a:stCxn id="42" idx="4"/>
                <a:endCxn id="43" idx="0"/>
              </p:cNvCxnSpPr>
              <p:nvPr/>
            </p:nvCxnSpPr>
            <p:spPr>
              <a:xfrm>
                <a:off x="10221237" y="3014414"/>
                <a:ext cx="3946" cy="608829"/>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69E36918-3C7D-4BC9-B3DA-7471C394AC69}"/>
                  </a:ext>
                </a:extLst>
              </p:cNvPr>
              <p:cNvSpPr/>
              <p:nvPr/>
            </p:nvSpPr>
            <p:spPr bwMode="auto">
              <a:xfrm>
                <a:off x="10221238" y="3244241"/>
                <a:ext cx="538620" cy="38830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CFBDCC1-4868-469F-BCB5-1AD09D27F596}"/>
                  </a:ext>
                </a:extLst>
              </p:cNvPr>
              <p:cNvSpPr/>
              <p:nvPr/>
            </p:nvSpPr>
            <p:spPr bwMode="auto">
              <a:xfrm>
                <a:off x="10196186" y="3227452"/>
                <a:ext cx="590477" cy="405096"/>
              </a:xfrm>
              <a:custGeom>
                <a:avLst/>
                <a:gdLst>
                  <a:gd name="connsiteX0" fmla="*/ 0 w 590477"/>
                  <a:gd name="connsiteY0" fmla="*/ 405096 h 405096"/>
                  <a:gd name="connsiteX1" fmla="*/ 137787 w 590477"/>
                  <a:gd name="connsiteY1" fmla="*/ 254784 h 405096"/>
                  <a:gd name="connsiteX2" fmla="*/ 501041 w 590477"/>
                  <a:gd name="connsiteY2" fmla="*/ 229732 h 405096"/>
                  <a:gd name="connsiteX3" fmla="*/ 588724 w 590477"/>
                  <a:gd name="connsiteY3" fmla="*/ 16789 h 405096"/>
                  <a:gd name="connsiteX4" fmla="*/ 551146 w 590477"/>
                  <a:gd name="connsiteY4" fmla="*/ 29315 h 405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77" h="405096">
                    <a:moveTo>
                      <a:pt x="0" y="405096"/>
                    </a:moveTo>
                    <a:cubicBezTo>
                      <a:pt x="27140" y="344553"/>
                      <a:pt x="54280" y="284011"/>
                      <a:pt x="137787" y="254784"/>
                    </a:cubicBezTo>
                    <a:cubicBezTo>
                      <a:pt x="221294" y="225557"/>
                      <a:pt x="425885" y="269398"/>
                      <a:pt x="501041" y="229732"/>
                    </a:cubicBezTo>
                    <a:cubicBezTo>
                      <a:pt x="576197" y="190066"/>
                      <a:pt x="580373" y="50192"/>
                      <a:pt x="588724" y="16789"/>
                    </a:cubicBezTo>
                    <a:cubicBezTo>
                      <a:pt x="597075" y="-16614"/>
                      <a:pt x="574110" y="6350"/>
                      <a:pt x="551146" y="29315"/>
                    </a:cubicBez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49" name="TextBox 48">
            <a:extLst>
              <a:ext uri="{FF2B5EF4-FFF2-40B4-BE49-F238E27FC236}">
                <a16:creationId xmlns:a16="http://schemas.microsoft.com/office/drawing/2014/main" id="{44ECECDD-5992-4075-B328-0457F02D5892}"/>
              </a:ext>
            </a:extLst>
          </p:cNvPr>
          <p:cNvSpPr txBox="1"/>
          <p:nvPr/>
        </p:nvSpPr>
        <p:spPr>
          <a:xfrm>
            <a:off x="8899682" y="3919879"/>
            <a:ext cx="1926538" cy="194029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Open source and Cross-platform</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Runs on Windows,</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macOS </a:t>
            </a:r>
            <a:r>
              <a:rPr lang="en-US" sz="1371" noProof="0">
                <a:solidFill>
                  <a:srgbClr val="1A1A1A"/>
                </a:solidFill>
                <a:latin typeface="Segoe UI" panose="020B0502040204020203" pitchFamily="34" charset="0"/>
                <a:cs typeface="Segoe UI" panose="020B0502040204020203" pitchFamily="34" charset="0"/>
              </a:rPr>
              <a:t>and Linux and developed in the open on GitHub</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18DB5EB9-40D7-4283-BBD7-E4892B62F42C}"/>
              </a:ext>
            </a:extLst>
          </p:cNvPr>
          <p:cNvSpPr/>
          <p:nvPr/>
        </p:nvSpPr>
        <p:spPr>
          <a:xfrm>
            <a:off x="-9541"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spTree>
    <p:extLst>
      <p:ext uri="{BB962C8B-B14F-4D97-AF65-F5344CB8AC3E}">
        <p14:creationId xmlns:p14="http://schemas.microsoft.com/office/powerpoint/2010/main" val="391167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p:bldP spid="49" grpId="0"/>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6A9A3110-A034-4F1D-A47D-9BE62A164F09}"/>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And more! Samples @ </a:t>
            </a:r>
            <a:r>
              <a:rPr lang="en-US" sz="2000" dirty="0">
                <a:solidFill>
                  <a:srgbClr val="505050"/>
                </a:solidFill>
                <a:hlinkClick r:id="rId3"/>
              </a:rPr>
              <a:t>https://github.com/dotnet/machinelearning-samples</a:t>
            </a:r>
            <a:r>
              <a:rPr lang="en-US" sz="2000" dirty="0">
                <a:solidFill>
                  <a:srgbClr val="F2F2F2">
                    <a:lumMod val="25000"/>
                  </a:srgbClr>
                </a:solidFill>
              </a:rPr>
              <a:t> </a:t>
            </a:r>
            <a:endParaRPr lang="en-US" sz="2400" dirty="0">
              <a:solidFill>
                <a:srgbClr val="F2F2F2">
                  <a:lumMod val="25000"/>
                </a:srgbClr>
              </a:solidFill>
            </a:endParaRPr>
          </a:p>
        </p:txBody>
      </p:sp>
      <p:sp>
        <p:nvSpPr>
          <p:cNvPr id="66" name="Rectangle 65">
            <a:extLst>
              <a:ext uri="{FF2B5EF4-FFF2-40B4-BE49-F238E27FC236}">
                <a16:creationId xmlns:a16="http://schemas.microsoft.com/office/drawing/2014/main" id="{72808CAC-9195-40F1-A29D-E3B07CD5E481}"/>
              </a:ext>
            </a:extLst>
          </p:cNvPr>
          <p:cNvSpPr/>
          <p:nvPr/>
        </p:nvSpPr>
        <p:spPr bwMode="auto">
          <a:xfrm>
            <a:off x="6219672" y="4751058"/>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7" name="TextBox 66">
            <a:extLst>
              <a:ext uri="{FF2B5EF4-FFF2-40B4-BE49-F238E27FC236}">
                <a16:creationId xmlns:a16="http://schemas.microsoft.com/office/drawing/2014/main" id="{3FECCF71-683B-41DA-89CC-F25FA9A418F1}"/>
              </a:ext>
            </a:extLst>
          </p:cNvPr>
          <p:cNvSpPr txBox="1"/>
          <p:nvPr/>
        </p:nvSpPr>
        <p:spPr>
          <a:xfrm>
            <a:off x="6905001" y="4761559"/>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Customer segmentation </a:t>
            </a:r>
          </a:p>
        </p:txBody>
      </p:sp>
      <p:sp>
        <p:nvSpPr>
          <p:cNvPr id="64" name="Rectangle 63">
            <a:extLst>
              <a:ext uri="{FF2B5EF4-FFF2-40B4-BE49-F238E27FC236}">
                <a16:creationId xmlns:a16="http://schemas.microsoft.com/office/drawing/2014/main" id="{8589843F-F8C1-408F-BEC6-DD182E4A9BD1}"/>
              </a:ext>
            </a:extLst>
          </p:cNvPr>
          <p:cNvSpPr/>
          <p:nvPr/>
        </p:nvSpPr>
        <p:spPr bwMode="auto">
          <a:xfrm>
            <a:off x="6219672" y="3765616"/>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5" name="TextBox 64">
            <a:extLst>
              <a:ext uri="{FF2B5EF4-FFF2-40B4-BE49-F238E27FC236}">
                <a16:creationId xmlns:a16="http://schemas.microsoft.com/office/drawing/2014/main" id="{F4ADC8C9-69A5-4B09-9FFC-3EAC572DF919}"/>
              </a:ext>
            </a:extLst>
          </p:cNvPr>
          <p:cNvSpPr txBox="1"/>
          <p:nvPr/>
        </p:nvSpPr>
        <p:spPr>
          <a:xfrm>
            <a:off x="6905001" y="3776117"/>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a:solidFill>
                  <a:srgbClr val="F2F2F2">
                    <a:lumMod val="25000"/>
                  </a:srgbClr>
                </a:solidFill>
              </a:rPr>
              <a:t>Recommendations</a:t>
            </a:r>
            <a:endParaRPr lang="en-US" sz="2400" dirty="0">
              <a:solidFill>
                <a:srgbClr val="F2F2F2">
                  <a:lumMod val="25000"/>
                </a:srgbClr>
              </a:solidFill>
            </a:endParaRPr>
          </a:p>
        </p:txBody>
      </p:sp>
      <p:sp>
        <p:nvSpPr>
          <p:cNvPr id="51" name="Rectangle 50">
            <a:extLst>
              <a:ext uri="{FF2B5EF4-FFF2-40B4-BE49-F238E27FC236}">
                <a16:creationId xmlns:a16="http://schemas.microsoft.com/office/drawing/2014/main" id="{809D2EBA-E234-419E-9ABB-AF0C23A4AD91}"/>
              </a:ext>
            </a:extLst>
          </p:cNvPr>
          <p:cNvSpPr/>
          <p:nvPr/>
        </p:nvSpPr>
        <p:spPr bwMode="auto">
          <a:xfrm>
            <a:off x="6219672" y="2808814"/>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3" name="TextBox 62">
            <a:extLst>
              <a:ext uri="{FF2B5EF4-FFF2-40B4-BE49-F238E27FC236}">
                <a16:creationId xmlns:a16="http://schemas.microsoft.com/office/drawing/2014/main" id="{1D238F16-5FE9-4209-BBFA-446065FCD69F}"/>
              </a:ext>
            </a:extLst>
          </p:cNvPr>
          <p:cNvSpPr txBox="1"/>
          <p:nvPr/>
        </p:nvSpPr>
        <p:spPr>
          <a:xfrm>
            <a:off x="6905001" y="281931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Predictive maintenance </a:t>
            </a:r>
          </a:p>
        </p:txBody>
      </p:sp>
      <p:sp>
        <p:nvSpPr>
          <p:cNvPr id="49" name="Rectangle 48">
            <a:extLst>
              <a:ext uri="{FF2B5EF4-FFF2-40B4-BE49-F238E27FC236}">
                <a16:creationId xmlns:a16="http://schemas.microsoft.com/office/drawing/2014/main" id="{893F2445-8FBF-497E-9FBF-333EC9A7394E}"/>
              </a:ext>
            </a:extLst>
          </p:cNvPr>
          <p:cNvSpPr/>
          <p:nvPr/>
        </p:nvSpPr>
        <p:spPr bwMode="auto">
          <a:xfrm>
            <a:off x="6219672" y="181343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45C0826F-EAFE-469B-8D93-8B62480635EC}"/>
              </a:ext>
            </a:extLst>
          </p:cNvPr>
          <p:cNvSpPr txBox="1"/>
          <p:nvPr/>
        </p:nvSpPr>
        <p:spPr>
          <a:xfrm>
            <a:off x="6905001" y="1842403"/>
            <a:ext cx="4572000" cy="627864"/>
          </a:xfrm>
          <a:prstGeom prst="rect">
            <a:avLst/>
          </a:prstGeom>
          <a:solidFill>
            <a:schemeClr val="bg1">
              <a:lumMod val="95000"/>
            </a:schemeClr>
          </a:solidFill>
        </p:spPr>
        <p:txBody>
          <a:bodyPr wrap="square" lIns="182880" tIns="146304" rIns="182880" bIns="146304" rtlCol="0" anchor="ctr">
            <a:spAutoFit/>
          </a:bodyPr>
          <a:lstStyle/>
          <a:p>
            <a:pPr lvl="0">
              <a:lnSpc>
                <a:spcPct val="90000"/>
              </a:lnSpc>
              <a:spcAft>
                <a:spcPts val="600"/>
              </a:spcAft>
              <a:defRPr/>
            </a:pPr>
            <a:r>
              <a:rPr lang="en-US" sz="2400" dirty="0">
                <a:solidFill>
                  <a:srgbClr val="F2F2F2">
                    <a:lumMod val="25000"/>
                  </a:srgbClr>
                </a:solidFill>
              </a:rPr>
              <a:t>Forecasting</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C9E384AE-CA2E-43D1-BB2D-ED764BDB577F}"/>
              </a:ext>
            </a:extLst>
          </p:cNvPr>
          <p:cNvSpPr/>
          <p:nvPr/>
        </p:nvSpPr>
        <p:spPr bwMode="auto">
          <a:xfrm>
            <a:off x="659118" y="374836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B3CF6B14-6B93-4E6A-867E-CB47CE093BD8}"/>
              </a:ext>
            </a:extLst>
          </p:cNvPr>
          <p:cNvSpPr/>
          <p:nvPr/>
        </p:nvSpPr>
        <p:spPr bwMode="auto">
          <a:xfrm>
            <a:off x="651497" y="476945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8" name="Rectangle 37">
            <a:extLst>
              <a:ext uri="{FF2B5EF4-FFF2-40B4-BE49-F238E27FC236}">
                <a16:creationId xmlns:a16="http://schemas.microsoft.com/office/drawing/2014/main" id="{93DDA144-D699-4275-8D69-C1A57B5AB301}"/>
              </a:ext>
            </a:extLst>
          </p:cNvPr>
          <p:cNvSpPr/>
          <p:nvPr/>
        </p:nvSpPr>
        <p:spPr bwMode="auto">
          <a:xfrm>
            <a:off x="659118" y="2813610"/>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9" name="Group 28">
            <a:extLst>
              <a:ext uri="{FF2B5EF4-FFF2-40B4-BE49-F238E27FC236}">
                <a16:creationId xmlns:a16="http://schemas.microsoft.com/office/drawing/2014/main" id="{41A2054A-82A5-4713-82C4-08FA1882E5E4}"/>
              </a:ext>
            </a:extLst>
          </p:cNvPr>
          <p:cNvGrpSpPr/>
          <p:nvPr/>
        </p:nvGrpSpPr>
        <p:grpSpPr>
          <a:xfrm>
            <a:off x="568928" y="3836164"/>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3524321" y="3834589"/>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4012523" y="406667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736818" y="3835174"/>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3" name="TextBox 52">
            <a:extLst>
              <a:ext uri="{FF2B5EF4-FFF2-40B4-BE49-F238E27FC236}">
                <a16:creationId xmlns:a16="http://schemas.microsoft.com/office/drawing/2014/main" id="{D2ACE1E4-2DAC-433C-8230-E902F73669CA}"/>
              </a:ext>
            </a:extLst>
          </p:cNvPr>
          <p:cNvSpPr txBox="1"/>
          <p:nvPr/>
        </p:nvSpPr>
        <p:spPr>
          <a:xfrm>
            <a:off x="1344447" y="2842578"/>
            <a:ext cx="4572000" cy="627864"/>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Issue Classification </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679267" y="1761895"/>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p>
        </p:txBody>
      </p:sp>
      <p:cxnSp>
        <p:nvCxnSpPr>
          <p:cNvPr id="61" name="Straight Connector 60">
            <a:extLst>
              <a:ext uri="{FF2B5EF4-FFF2-40B4-BE49-F238E27FC236}">
                <a16:creationId xmlns:a16="http://schemas.microsoft.com/office/drawing/2014/main" id="{3EFBDB09-6F54-4E30-898D-D94BB0C1750C}"/>
              </a:ext>
            </a:extLst>
          </p:cNvPr>
          <p:cNvCxnSpPr>
            <a:cxnSpLocks/>
          </p:cNvCxnSpPr>
          <p:nvPr/>
        </p:nvCxnSpPr>
        <p:spPr>
          <a:xfrm flipV="1">
            <a:off x="816283" y="5685070"/>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17C54C7-3E36-4EB7-A3BD-C2417F7547E9}"/>
              </a:ext>
            </a:extLst>
          </p:cNvPr>
          <p:cNvCxnSpPr>
            <a:cxnSpLocks/>
          </p:cNvCxnSpPr>
          <p:nvPr/>
        </p:nvCxnSpPr>
        <p:spPr>
          <a:xfrm flipV="1">
            <a:off x="735621" y="1539229"/>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25" name="Trackers_EADF" title="Icon of a clipboard with a checklist on it">
            <a:extLst>
              <a:ext uri="{FF2B5EF4-FFF2-40B4-BE49-F238E27FC236}">
                <a16:creationId xmlns:a16="http://schemas.microsoft.com/office/drawing/2014/main" id="{431CE3BB-632A-4B3E-87A0-FEB84CCE2AC6}"/>
              </a:ext>
            </a:extLst>
          </p:cNvPr>
          <p:cNvSpPr>
            <a:spLocks noChangeAspect="1" noEditPoints="1"/>
          </p:cNvSpPr>
          <p:nvPr/>
        </p:nvSpPr>
        <p:spPr bwMode="auto">
          <a:xfrm>
            <a:off x="844119" y="2939554"/>
            <a:ext cx="324771" cy="4428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776308" y="3893677"/>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796494" y="4910940"/>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6352010" y="2973987"/>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6327961" y="3922750"/>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6359274" y="4871104"/>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347241" y="1989776"/>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47" name="TextBox 46">
            <a:extLst>
              <a:ext uri="{FF2B5EF4-FFF2-40B4-BE49-F238E27FC236}">
                <a16:creationId xmlns:a16="http://schemas.microsoft.com/office/drawing/2014/main" id="{5084E31B-CDD7-4D3B-B49E-3842BB8EB7DC}"/>
              </a:ext>
            </a:extLst>
          </p:cNvPr>
          <p:cNvSpPr txBox="1"/>
          <p:nvPr/>
        </p:nvSpPr>
        <p:spPr>
          <a:xfrm>
            <a:off x="1344447" y="375367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Image classification</a:t>
            </a:r>
          </a:p>
        </p:txBody>
      </p:sp>
      <p:sp>
        <p:nvSpPr>
          <p:cNvPr id="48" name="TextBox 47">
            <a:extLst>
              <a:ext uri="{FF2B5EF4-FFF2-40B4-BE49-F238E27FC236}">
                <a16:creationId xmlns:a16="http://schemas.microsoft.com/office/drawing/2014/main" id="{A3F82C7F-4826-4EAC-B09C-A01CD625A05C}"/>
              </a:ext>
            </a:extLst>
          </p:cNvPr>
          <p:cNvSpPr txBox="1"/>
          <p:nvPr/>
        </p:nvSpPr>
        <p:spPr>
          <a:xfrm>
            <a:off x="1344447" y="4786826"/>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Object detection</a:t>
            </a:r>
          </a:p>
        </p:txBody>
      </p:sp>
      <p:sp>
        <p:nvSpPr>
          <p:cNvPr id="68" name="Rectangle 67">
            <a:extLst>
              <a:ext uri="{FF2B5EF4-FFF2-40B4-BE49-F238E27FC236}">
                <a16:creationId xmlns:a16="http://schemas.microsoft.com/office/drawing/2014/main" id="{F4B1C000-8819-4EBF-9559-33A34A464258}"/>
              </a:ext>
            </a:extLst>
          </p:cNvPr>
          <p:cNvSpPr/>
          <p:nvPr/>
        </p:nvSpPr>
        <p:spPr bwMode="auto">
          <a:xfrm>
            <a:off x="647624" y="5936689"/>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783989" y="6057199"/>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Text Placeholder 2">
            <a:extLst>
              <a:ext uri="{FF2B5EF4-FFF2-40B4-BE49-F238E27FC236}">
                <a16:creationId xmlns:a16="http://schemas.microsoft.com/office/drawing/2014/main" id="{C26F2D11-8C75-441B-A146-86CC584FC1BD}"/>
              </a:ext>
            </a:extLst>
          </p:cNvPr>
          <p:cNvSpPr txBox="1">
            <a:spLocks/>
          </p:cNvSpPr>
          <p:nvPr/>
        </p:nvSpPr>
        <p:spPr>
          <a:xfrm>
            <a:off x="0" y="1"/>
            <a:ext cx="12192000" cy="9726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800" dirty="0"/>
              <a:t>A few things you can do with ML.NET …</a:t>
            </a:r>
          </a:p>
        </p:txBody>
      </p:sp>
      <p:sp>
        <p:nvSpPr>
          <p:cNvPr id="43" name="Rectangle 42">
            <a:extLst>
              <a:ext uri="{FF2B5EF4-FFF2-40B4-BE49-F238E27FC236}">
                <a16:creationId xmlns:a16="http://schemas.microsoft.com/office/drawing/2014/main" id="{8F2BA5D9-17D6-47E3-AFF6-09FFC3A3A391}"/>
              </a:ext>
            </a:extLst>
          </p:cNvPr>
          <p:cNvSpPr/>
          <p:nvPr/>
        </p:nvSpPr>
        <p:spPr bwMode="auto">
          <a:xfrm>
            <a:off x="683463" y="183872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839612" y="20030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54" name="TextBox 53">
            <a:extLst>
              <a:ext uri="{FF2B5EF4-FFF2-40B4-BE49-F238E27FC236}">
                <a16:creationId xmlns:a16="http://schemas.microsoft.com/office/drawing/2014/main" id="{96C2CA81-6E24-486D-8CD5-6BB10B097A6D}"/>
              </a:ext>
            </a:extLst>
          </p:cNvPr>
          <p:cNvSpPr txBox="1"/>
          <p:nvPr/>
        </p:nvSpPr>
        <p:spPr>
          <a:xfrm>
            <a:off x="1368792" y="1839571"/>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Sentiment Analysis</a:t>
            </a:r>
          </a:p>
        </p:txBody>
      </p:sp>
    </p:spTree>
    <p:extLst>
      <p:ext uri="{BB962C8B-B14F-4D97-AF65-F5344CB8AC3E}">
        <p14:creationId xmlns:p14="http://schemas.microsoft.com/office/powerpoint/2010/main" val="19972927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7"/>
              </a:rPr>
              <a:t>Age of Ascent, Illyriad Games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2677656"/>
          </a:xfrm>
        </p:spPr>
        <p:txBody>
          <a:bodyPr/>
          <a:lstStyle/>
          <a:p>
            <a:r>
              <a:rPr lang="en-US" dirty="0"/>
              <a:t>Demo: </a:t>
            </a:r>
            <a:br>
              <a:rPr lang="en-US" dirty="0"/>
            </a:br>
            <a:r>
              <a:rPr lang="en-US" dirty="0"/>
              <a:t>Razor Components </a:t>
            </a:r>
            <a:br>
              <a:rPr lang="en-US" dirty="0"/>
            </a:br>
            <a:r>
              <a:rPr lang="en-US" dirty="0"/>
              <a:t>ML.NET</a:t>
            </a:r>
          </a:p>
        </p:txBody>
      </p:sp>
    </p:spTree>
    <p:extLst>
      <p:ext uri="{BB962C8B-B14F-4D97-AF65-F5344CB8AC3E}">
        <p14:creationId xmlns:p14="http://schemas.microsoft.com/office/powerpoint/2010/main" val="2811152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
        <p:nvSpPr>
          <p:cNvPr id="3" name="Rectangle 2">
            <a:extLst>
              <a:ext uri="{FF2B5EF4-FFF2-40B4-BE49-F238E27FC236}">
                <a16:creationId xmlns:a16="http://schemas.microsoft.com/office/drawing/2014/main" id="{18CDB90B-846E-40F1-B3F3-8C03788D1851}"/>
              </a:ext>
            </a:extLst>
          </p:cNvPr>
          <p:cNvSpPr/>
          <p:nvPr/>
        </p:nvSpPr>
        <p:spPr>
          <a:xfrm>
            <a:off x="4528511" y="5925962"/>
            <a:ext cx="3279231" cy="769441"/>
          </a:xfrm>
          <a:prstGeom prst="rect">
            <a:avLst/>
          </a:prstGeom>
        </p:spPr>
        <p:txBody>
          <a:bodyPr wrap="square">
            <a:spAutoFit/>
          </a:bodyPr>
          <a:lstStyle/>
          <a:p>
            <a:r>
              <a:rPr lang="en-US" sz="4400" dirty="0">
                <a:hlinkClick r:id="rId17"/>
              </a:rPr>
              <a:t>www.dot.net</a:t>
            </a:r>
            <a:endParaRPr lang="en-US" sz="4400" dirty="0"/>
          </a:p>
        </p:txBody>
      </p:sp>
    </p:spTree>
    <p:extLst>
      <p:ext uri="{BB962C8B-B14F-4D97-AF65-F5344CB8AC3E}">
        <p14:creationId xmlns:p14="http://schemas.microsoft.com/office/powerpoint/2010/main" val="1911084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merican cancer society logo">
            <a:hlinkClick r:id="rId3"/>
            <a:extLst>
              <a:ext uri="{FF2B5EF4-FFF2-40B4-BE49-F238E27FC236}">
                <a16:creationId xmlns:a16="http://schemas.microsoft.com/office/drawing/2014/main" id="{828E406A-4FFF-4D6E-A3D4-ADD5C54E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7549"/>
            <a:ext cx="5294414" cy="317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929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020B-AAA0-D149-9C29-90A0B5C9EF8C}"/>
              </a:ext>
            </a:extLst>
          </p:cNvPr>
          <p:cNvSpPr>
            <a:spLocks noGrp="1"/>
          </p:cNvSpPr>
          <p:nvPr>
            <p:ph type="title" idx="4294967295"/>
          </p:nvPr>
        </p:nvSpPr>
        <p:spPr>
          <a:xfrm>
            <a:off x="1" y="288925"/>
            <a:ext cx="12192000" cy="1486561"/>
          </a:xfrm>
        </p:spPr>
        <p:txBody>
          <a:bodyPr wrap="square">
            <a:spAutoFit/>
          </a:bodyPr>
          <a:lstStyle/>
          <a:p>
            <a:pPr algn="ctr"/>
            <a:r>
              <a:rPr lang="en-US" sz="6600" b="1" dirty="0">
                <a:solidFill>
                  <a:schemeClr val="bg1"/>
                </a:solidFill>
                <a:latin typeface="Segoe UI Semibold" panose="020B0502040204020203" pitchFamily="34" charset="0"/>
                <a:cs typeface="Segoe UI Semibold" panose="020B0502040204020203" pitchFamily="34" charset="0"/>
              </a:rPr>
              <a:t>.NET</a:t>
            </a:r>
            <a:br>
              <a:rPr lang="en-US" sz="4800" b="1" dirty="0">
                <a:solidFill>
                  <a:schemeClr val="bg1"/>
                </a:solidFill>
                <a:latin typeface="Segoe UI Semibold" panose="020B0502040204020203" pitchFamily="34" charset="0"/>
                <a:cs typeface="Segoe UI Semibold" panose="020B0502040204020203" pitchFamily="34" charset="0"/>
              </a:rPr>
            </a:br>
            <a:r>
              <a:rPr lang="en-US" sz="2800" b="1" dirty="0">
                <a:solidFill>
                  <a:schemeClr val="bg1"/>
                </a:solidFill>
                <a:latin typeface="Segoe UI Semibold" panose="020B0502040204020203" pitchFamily="34" charset="0"/>
                <a:cs typeface="Segoe UI Semibold" panose="020B0502040204020203" pitchFamily="34" charset="0"/>
              </a:rPr>
              <a:t>Open Source &amp; Cross-Platform</a:t>
            </a:r>
          </a:p>
        </p:txBody>
      </p:sp>
      <p:sp>
        <p:nvSpPr>
          <p:cNvPr id="12" name="TextBox 11">
            <a:extLst>
              <a:ext uri="{FF2B5EF4-FFF2-40B4-BE49-F238E27FC236}">
                <a16:creationId xmlns:a16="http://schemas.microsoft.com/office/drawing/2014/main" id="{220E1D07-3672-A74D-8376-93DB5DB43595}"/>
              </a:ext>
            </a:extLst>
          </p:cNvPr>
          <p:cNvSpPr txBox="1"/>
          <p:nvPr/>
        </p:nvSpPr>
        <p:spPr>
          <a:xfrm>
            <a:off x="2711316" y="4886854"/>
            <a:ext cx="28033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.NET Core</a:t>
            </a:r>
            <a:r>
              <a:rPr kumimoji="0" lang="en-US" sz="2000" b="0" i="0" u="none" strike="noStrike" kern="1200" cap="none" spc="0" normalizeH="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FFFFFF"/>
                </a:solidFill>
                <a:effectLst/>
                <a:uLnTx/>
                <a:uFillTx/>
                <a:latin typeface="Segoe UI"/>
                <a:ea typeface="+mn-ea"/>
                <a:cs typeface="+mn-cs"/>
              </a:rPr>
              <a:t>developers</a:t>
            </a:r>
          </a:p>
        </p:txBody>
      </p:sp>
      <p:sp>
        <p:nvSpPr>
          <p:cNvPr id="17" name="Oval 16">
            <a:extLst>
              <a:ext uri="{FF2B5EF4-FFF2-40B4-BE49-F238E27FC236}">
                <a16:creationId xmlns:a16="http://schemas.microsoft.com/office/drawing/2014/main" id="{36B317AB-1FFA-0B47-8EF3-E6541A1AD13D}"/>
              </a:ext>
            </a:extLst>
          </p:cNvPr>
          <p:cNvSpPr/>
          <p:nvPr/>
        </p:nvSpPr>
        <p:spPr>
          <a:xfrm>
            <a:off x="2909024"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750K</a:t>
            </a:r>
          </a:p>
        </p:txBody>
      </p:sp>
      <p:sp>
        <p:nvSpPr>
          <p:cNvPr id="13" name="TextBox 12">
            <a:extLst>
              <a:ext uri="{FF2B5EF4-FFF2-40B4-BE49-F238E27FC236}">
                <a16:creationId xmlns:a16="http://schemas.microsoft.com/office/drawing/2014/main" id="{5AD442E2-EDDF-D349-BF4E-DC12F57F18C4}"/>
              </a:ext>
            </a:extLst>
          </p:cNvPr>
          <p:cNvSpPr txBox="1"/>
          <p:nvPr/>
        </p:nvSpPr>
        <p:spPr>
          <a:xfrm>
            <a:off x="6689467" y="4886854"/>
            <a:ext cx="26636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New .NET developers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 last year</a:t>
            </a:r>
          </a:p>
        </p:txBody>
      </p:sp>
      <p:sp>
        <p:nvSpPr>
          <p:cNvPr id="18" name="Oval 17">
            <a:extLst>
              <a:ext uri="{FF2B5EF4-FFF2-40B4-BE49-F238E27FC236}">
                <a16:creationId xmlns:a16="http://schemas.microsoft.com/office/drawing/2014/main" id="{48FBF030-52CC-C445-8AD2-00A7462C7184}"/>
              </a:ext>
            </a:extLst>
          </p:cNvPr>
          <p:cNvSpPr/>
          <p:nvPr/>
        </p:nvSpPr>
        <p:spPr>
          <a:xfrm>
            <a:off x="6763652"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+1M</a:t>
            </a:r>
          </a:p>
        </p:txBody>
      </p:sp>
    </p:spTree>
    <p:extLst>
      <p:ext uri="{BB962C8B-B14F-4D97-AF65-F5344CB8AC3E}">
        <p14:creationId xmlns:p14="http://schemas.microsoft.com/office/powerpoint/2010/main" val="4240756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3"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1FAE0-834B-4678-A234-0D03458E0300}"/>
              </a:ext>
            </a:extLst>
          </p:cNvPr>
          <p:cNvSpPr/>
          <p:nvPr/>
        </p:nvSpPr>
        <p:spPr bwMode="auto">
          <a:xfrm>
            <a:off x="853440" y="1511808"/>
            <a:ext cx="10229088" cy="24749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a:latin typeface="+mj-lt"/>
              </a:rPr>
              <a:t>“We are honored that Microsoft has made it a priority to improve ASP.NET’s performance in these benchmarks, and in so doing, improve the performance of all applications built on ASP.NET. </a:t>
            </a:r>
          </a:p>
          <a:p>
            <a:pPr algn="ctr" defTabSz="932472" fontAlgn="base">
              <a:lnSpc>
                <a:spcPct val="90000"/>
              </a:lnSpc>
              <a:spcBef>
                <a:spcPct val="0"/>
              </a:spcBef>
              <a:spcAft>
                <a:spcPct val="0"/>
              </a:spcAft>
            </a:pPr>
            <a:endParaRPr lang="en-US" sz="3200">
              <a:latin typeface="+mj-lt"/>
            </a:endParaRPr>
          </a:p>
          <a:p>
            <a:pPr algn="ctr" defTabSz="932472" fontAlgn="base">
              <a:lnSpc>
                <a:spcPct val="90000"/>
              </a:lnSpc>
              <a:spcBef>
                <a:spcPct val="0"/>
              </a:spcBef>
              <a:spcAft>
                <a:spcPct val="0"/>
              </a:spcAft>
            </a:pPr>
            <a:r>
              <a:rPr lang="en-US" sz="3200">
                <a:latin typeface="+mj-lt"/>
              </a:rPr>
              <a:t>We believe this to be the most significant performance improvement that this project has ever seen.”</a:t>
            </a:r>
          </a:p>
          <a:p>
            <a:pPr algn="ctr" defTabSz="932472" fontAlgn="base">
              <a:lnSpc>
                <a:spcPct val="90000"/>
              </a:lnSpc>
              <a:spcBef>
                <a:spcPct val="0"/>
              </a:spcBef>
              <a:spcAft>
                <a:spcPct val="0"/>
              </a:spcAft>
            </a:pPr>
            <a:r>
              <a:rPr lang="en-US" sz="3200" i="1">
                <a:gradFill>
                  <a:gsLst>
                    <a:gs pos="0">
                      <a:srgbClr val="FFFFFF"/>
                    </a:gs>
                    <a:gs pos="100000">
                      <a:srgbClr val="FFFFFF"/>
                    </a:gs>
                  </a:gsLst>
                  <a:lin ang="5400000" scaled="0"/>
                </a:gradFill>
                <a:ea typeface="Segoe UI" pitchFamily="34" charset="0"/>
                <a:cs typeface="Segoe UI" pitchFamily="34" charset="0"/>
              </a:rPr>
              <a:t>- </a:t>
            </a:r>
            <a:r>
              <a:rPr lang="en-US" sz="3200" i="1" err="1">
                <a:gradFill>
                  <a:gsLst>
                    <a:gs pos="0">
                      <a:srgbClr val="FFFFFF"/>
                    </a:gs>
                    <a:gs pos="100000">
                      <a:srgbClr val="FFFFFF"/>
                    </a:gs>
                  </a:gsLst>
                  <a:lin ang="5400000" scaled="0"/>
                </a:gradFill>
                <a:ea typeface="Segoe UI" pitchFamily="34" charset="0"/>
                <a:cs typeface="Segoe UI" pitchFamily="34" charset="0"/>
              </a:rPr>
              <a:t>TechEmpower</a:t>
            </a:r>
            <a:endParaRPr lang="en-US" sz="2400" i="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4352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5100984"/>
            <a:ext cx="12191999" cy="17570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 name="Rectangle 3">
            <a:extLst>
              <a:ext uri="{FF2B5EF4-FFF2-40B4-BE49-F238E27FC236}">
                <a16:creationId xmlns:a16="http://schemas.microsoft.com/office/drawing/2014/main" id="{DCC2DE77-0AB9-47B6-8DBF-7920B8615937}"/>
              </a:ext>
            </a:extLst>
          </p:cNvPr>
          <p:cNvSpPr/>
          <p:nvPr/>
        </p:nvSpPr>
        <p:spPr>
          <a:xfrm>
            <a:off x="1085285" y="5260665"/>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www.dot.net/customers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741581"/>
            <a:ext cx="12192000" cy="276999"/>
          </a:xfrm>
          <a:prstGeom prst="rect">
            <a:avLst/>
          </a:prstGeom>
        </p:spPr>
        <p:txBody>
          <a:bodyPr wrap="square">
            <a:spAutoFit/>
          </a:bodyPr>
          <a:lstStyle/>
          <a:p>
            <a:pPr algn="ctr"/>
            <a:r>
              <a:rPr lang="en-US" sz="1200">
                <a:solidFill>
                  <a:srgbClr val="999999"/>
                </a:solidFill>
              </a:rPr>
              <a:t>Data sourced from official tests available at </a:t>
            </a:r>
            <a:r>
              <a:rPr lang="en-US" sz="1200" u="sng" err="1">
                <a:solidFill>
                  <a:srgbClr val="512BD4"/>
                </a:solidFill>
                <a:hlinkClick r:id="rId4"/>
              </a:rPr>
              <a:t>TechEmpower</a:t>
            </a:r>
            <a:r>
              <a:rPr lang="en-US" sz="1200" u="sng">
                <a:solidFill>
                  <a:srgbClr val="512BD4"/>
                </a:solidFill>
                <a:hlinkClick r:id="rId4"/>
              </a:rPr>
              <a:t> Round 16</a:t>
            </a:r>
            <a:r>
              <a:rPr lang="en-US" sz="1200">
                <a:solidFill>
                  <a:srgbClr val="999999"/>
                </a:solidFill>
              </a:rPr>
              <a:t>.</a:t>
            </a:r>
            <a:endParaRPr lang="en-US" sz="1200"/>
          </a:p>
        </p:txBody>
      </p:sp>
      <p:pic>
        <p:nvPicPr>
          <p:cNvPr id="2" name="Graphic 1">
            <a:extLst>
              <a:ext uri="{FF2B5EF4-FFF2-40B4-BE49-F238E27FC236}">
                <a16:creationId xmlns:a16="http://schemas.microsoft.com/office/drawing/2014/main" id="{9EAE3279-BFE8-493E-9E65-30DEF4280E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1500" y="1615044"/>
            <a:ext cx="6876976" cy="3243856"/>
          </a:xfrm>
          <a:prstGeom prst="rect">
            <a:avLst/>
          </a:prstGeom>
        </p:spPr>
      </p:pic>
      <p:sp>
        <p:nvSpPr>
          <p:cNvPr id="9" name="Title 4">
            <a:extLst>
              <a:ext uri="{FF2B5EF4-FFF2-40B4-BE49-F238E27FC236}">
                <a16:creationId xmlns:a16="http://schemas.microsoft.com/office/drawing/2014/main" id="{29913A41-B860-4DDC-8FBA-DC0E3A9BA31E}"/>
              </a:ext>
            </a:extLst>
          </p:cNvPr>
          <p:cNvSpPr>
            <a:spLocks noGrp="1"/>
          </p:cNvSpPr>
          <p:nvPr>
            <p:ph type="title"/>
          </p:nvPr>
        </p:nvSpPr>
        <p:spPr>
          <a:xfrm>
            <a:off x="0" y="254192"/>
            <a:ext cx="12192000" cy="1486561"/>
          </a:xfrm>
        </p:spPr>
        <p:txBody>
          <a:bodyPr wrap="square">
            <a:spAutoFit/>
          </a:bodyPr>
          <a:lstStyle/>
          <a:p>
            <a:pPr algn="ctr"/>
            <a:r>
              <a:rPr lang="en-US" sz="6600" b="1" dirty="0">
                <a:latin typeface="Segoe UI Semibold" panose="020B0502040204020203" pitchFamily="34" charset="0"/>
                <a:cs typeface="Segoe UI Semibold" panose="020B0502040204020203" pitchFamily="34" charset="0"/>
              </a:rPr>
              <a:t>.NET</a:t>
            </a:r>
            <a:br>
              <a:rPr lang="en-US" sz="4800" b="1" dirty="0">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Faster than any other popular framework</a:t>
            </a:r>
          </a:p>
        </p:txBody>
      </p:sp>
    </p:spTree>
    <p:extLst>
      <p:ext uri="{BB962C8B-B14F-4D97-AF65-F5344CB8AC3E}">
        <p14:creationId xmlns:p14="http://schemas.microsoft.com/office/powerpoint/2010/main" val="3697316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a:xfrm>
            <a:off x="313943" y="520422"/>
            <a:ext cx="11018520" cy="553998"/>
          </a:xfrm>
        </p:spPr>
        <p:txBody>
          <a:bodyPr>
            <a:normAutofit fontScale="90000"/>
          </a:bodyPr>
          <a:lstStyle/>
          <a:p>
            <a:r>
              <a:rPr lang="en-US">
                <a:cs typeface="Segoe UI Light" panose="020B0502040204020203" pitchFamily="34" charset="0"/>
              </a:rPr>
              <a:t>.NET Core 2.1 on </a:t>
            </a:r>
            <a:r>
              <a:rPr lang="en-US" err="1">
                <a:cs typeface="Segoe UI Light" panose="020B0502040204020203" pitchFamily="34" charset="0"/>
              </a:rPr>
              <a:t>TechEmpower</a:t>
            </a:r>
            <a:endParaRPr lang="en-US">
              <a:cs typeface="Segoe UI Light" panose="020B0502040204020203" pitchFamily="34" charset="0"/>
            </a:endParaRP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ext uri="{D42A27DB-BD31-4B8C-83A1-F6EECF244321}">
                <p14:modId xmlns:p14="http://schemas.microsoft.com/office/powerpoint/2010/main" val="1687108791"/>
              </p:ext>
            </p:extLst>
          </p:nvPr>
        </p:nvGraphicFramePr>
        <p:xfrm>
          <a:off x="1672396" y="1335505"/>
          <a:ext cx="8710862" cy="48727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EAEBE279-1D32-4ED0-9F71-3B7E780EEDFA}"/>
              </a:ext>
            </a:extLst>
          </p:cNvPr>
          <p:cNvSpPr/>
          <p:nvPr/>
        </p:nvSpPr>
        <p:spPr>
          <a:xfrm>
            <a:off x="0" y="6400800"/>
            <a:ext cx="121920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99999"/>
                </a:solidFill>
                <a:effectLst/>
                <a:uLnTx/>
                <a:uFillTx/>
                <a:latin typeface="Segoe UI"/>
                <a:ea typeface="+mn-ea"/>
                <a:cs typeface="+mn-cs"/>
              </a:rPr>
              <a:t>Data sourced from official tests on </a:t>
            </a:r>
            <a:r>
              <a:rPr kumimoji="0" lang="en-US" sz="1400" b="0" i="0" u="none" strike="noStrike" kern="1200" cap="none" spc="0" normalizeH="0" baseline="0" noProof="0" err="1">
                <a:ln>
                  <a:noFill/>
                </a:ln>
                <a:solidFill>
                  <a:srgbClr val="999999"/>
                </a:solidFill>
                <a:effectLst/>
                <a:uLnTx/>
                <a:uFillTx/>
                <a:latin typeface="Segoe UI"/>
                <a:ea typeface="+mn-ea"/>
                <a:cs typeface="+mn-cs"/>
                <a:hlinkClick r:id="rId4"/>
              </a:rPr>
              <a:t>TechEmpower</a:t>
            </a:r>
            <a:r>
              <a:rPr kumimoji="0" lang="en-US" sz="1400" b="0" i="0" u="none" strike="noStrike" kern="1200" cap="none" spc="0" normalizeH="0" baseline="0" noProof="0">
                <a:ln>
                  <a:noFill/>
                </a:ln>
                <a:solidFill>
                  <a:srgbClr val="999999"/>
                </a:solidFill>
                <a:effectLst/>
                <a:uLnTx/>
                <a:uFillTx/>
                <a:latin typeface="Segoe UI"/>
                <a:ea typeface="+mn-ea"/>
                <a:cs typeface="+mn-cs"/>
                <a:hlinkClick r:id="rId4"/>
              </a:rPr>
              <a:t> round 16</a:t>
            </a:r>
            <a:r>
              <a:rPr kumimoji="0" lang="en-US" sz="1400" b="0" i="0" u="none" strike="noStrike" kern="1200" cap="none" spc="0" normalizeH="0" baseline="0" noProof="0">
                <a:ln>
                  <a:noFill/>
                </a:ln>
                <a:solidFill>
                  <a:srgbClr val="999999"/>
                </a:solidFill>
                <a:effectLst/>
                <a:uLnTx/>
                <a:uFillTx/>
                <a:latin typeface="Segoe UI"/>
                <a:ea typeface="+mn-ea"/>
                <a:cs typeface="+mn-cs"/>
              </a:rPr>
              <a:t>.</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1634DE8-2D71-4623-9871-0560AF25AE8C}"/>
              </a:ext>
            </a:extLst>
          </p:cNvPr>
          <p:cNvSpPr txBox="1"/>
          <p:nvPr/>
        </p:nvSpPr>
        <p:spPr>
          <a:xfrm rot="16200000">
            <a:off x="670101" y="3449470"/>
            <a:ext cx="169681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6414" y="3429000"/>
            <a:ext cx="1313402" cy="430887"/>
          </a:xfrm>
          <a:prstGeom prst="rect">
            <a:avLst/>
          </a:prstGeom>
          <a:solidFill>
            <a:schemeClr val="bg1"/>
          </a:solidFill>
          <a:ln>
            <a:solidFill>
              <a:schemeClr val="accent3"/>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+15%</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5049"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+18%</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6291"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+147%</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41427" y="1451610"/>
            <a:ext cx="2183130" cy="4549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9839" y="3453713"/>
            <a:ext cx="1029008" cy="43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3" ma:contentTypeDescription="Create a new document." ma:contentTypeScope="" ma:versionID="543a5e130e72b850100c5784a3274452">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4df5be85825dcbcc6c298e85246e216c"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UserInfo>
        <DisplayName>Ryan J. Salva</DisplayName>
        <AccountId>453</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71711223-A5E1-414E-8AA7-96CAFC8FCD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569b343d-e775-480b-9b2b-6a6986deb9b0"/>
    <ds:schemaRef ds:uri="http://purl.org/dc/elements/1.1/"/>
    <ds:schemaRef ds:uri="http://schemas.microsoft.com/office/2006/metadata/properties"/>
    <ds:schemaRef ds:uri="11245976-3b4d-4794-a754-317688483df2"/>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11150</TotalTime>
  <Words>4077</Words>
  <Application>Microsoft Office PowerPoint</Application>
  <PresentationFormat>Widescreen</PresentationFormat>
  <Paragraphs>540</Paragraphs>
  <Slides>41</Slides>
  <Notes>36</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Calibri</vt:lpstr>
      <vt:lpstr>Consolas</vt:lpstr>
      <vt:lpstr>Segoe Pro</vt:lpstr>
      <vt:lpstr>Segoe UI</vt:lpstr>
      <vt:lpstr>Segoe UI Light</vt:lpstr>
      <vt:lpstr>Segoe UI Semibold</vt:lpstr>
      <vt:lpstr>Segoe UI Semilight</vt:lpstr>
      <vt:lpstr>SegoeUI</vt:lpstr>
      <vt:lpstr>Showcard Gothic</vt:lpstr>
      <vt:lpstr>Wingdings</vt:lpstr>
      <vt:lpstr>Dotnet_Template</vt:lpstr>
      <vt:lpstr>PowerPoint Presentation</vt:lpstr>
      <vt:lpstr>.NET Today and Tomorrow</vt:lpstr>
      <vt:lpstr>PowerPoint Presentation</vt:lpstr>
      <vt:lpstr>PowerPoint Presentation</vt:lpstr>
      <vt:lpstr>PowerPoint Presentation</vt:lpstr>
      <vt:lpstr>.NET Open Source &amp; Cross-Platform</vt:lpstr>
      <vt:lpstr>PowerPoint Presentation</vt:lpstr>
      <vt:lpstr>.NET Faster than any other popular framework</vt:lpstr>
      <vt:lpstr>.NET Core 2.1 on TechEmpower</vt:lpstr>
      <vt:lpstr>Bing.com Runs on .NET Core 2.1</vt:lpstr>
      <vt:lpstr>PowerPoint Presentation</vt:lpstr>
      <vt:lpstr>PowerPoint Presentation</vt:lpstr>
      <vt:lpstr>PowerPoint Presentation</vt:lpstr>
      <vt:lpstr>PowerPoint Presentation</vt:lpstr>
      <vt:lpstr>Top 30 Highest Velocity OSS Projects on GitHub</vt:lpstr>
      <vt:lpstr>.NET Open Source Journey</vt:lpstr>
      <vt:lpstr>PowerPoint Presentation</vt:lpstr>
      <vt:lpstr>.NET Core 2.2 Themes</vt:lpstr>
      <vt:lpstr>.NET Core 2.2 Major Features</vt:lpstr>
      <vt:lpstr>Demo: .NET Core 2.2</vt:lpstr>
      <vt:lpstr>PowerPoint Presentation</vt:lpstr>
      <vt:lpstr>Azure SignalR Service</vt:lpstr>
      <vt:lpstr>PowerPoint Presentation</vt:lpstr>
      <vt:lpstr>PowerPoint Presentation</vt:lpstr>
      <vt:lpstr>Get Help Migrating your .NET app to Azure</vt:lpstr>
      <vt:lpstr>Demo: Azure &lt;3 .NET</vt:lpstr>
      <vt:lpstr>PowerPoint Presentation</vt:lpstr>
      <vt:lpstr>PowerPoint Presentation</vt:lpstr>
      <vt:lpstr>.NET Core 3.0 Themes</vt:lpstr>
      <vt:lpstr>Desktop Improvements</vt:lpstr>
      <vt:lpstr>Why Windows Desktop on .NET Core?</vt:lpstr>
      <vt:lpstr>PowerPoint Presentation</vt:lpstr>
      <vt:lpstr>The Future of .NET Framework </vt:lpstr>
      <vt:lpstr>Demo: .NET Core 3.0 for Desktop Apps</vt:lpstr>
      <vt:lpstr>Windows Forms and .NET Core</vt:lpstr>
      <vt:lpstr>Web Productivity with Razor Components</vt:lpstr>
      <vt:lpstr>PowerPoint Presentation</vt:lpstr>
      <vt:lpstr>PowerPoint Presentation</vt:lpstr>
      <vt:lpstr>PowerPoint Presentation</vt:lpstr>
      <vt:lpstr>Demo:  Razor Components  ML.NET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Beth Massi</cp:lastModifiedBy>
  <cp:revision>8</cp:revision>
  <dcterms:created xsi:type="dcterms:W3CDTF">2018-01-09T22:22:16Z</dcterms:created>
  <dcterms:modified xsi:type="dcterms:W3CDTF">2019-03-25T22:52:30Z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